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5" r:id="rId3"/>
    <p:sldId id="334" r:id="rId4"/>
    <p:sldId id="337" r:id="rId5"/>
    <p:sldId id="266" r:id="rId6"/>
    <p:sldId id="331" r:id="rId7"/>
    <p:sldId id="325" r:id="rId8"/>
    <p:sldId id="326" r:id="rId9"/>
    <p:sldId id="330" r:id="rId10"/>
    <p:sldId id="333" r:id="rId11"/>
    <p:sldId id="332" r:id="rId12"/>
    <p:sldId id="336" r:id="rId13"/>
    <p:sldId id="329" r:id="rId14"/>
    <p:sldId id="318" r:id="rId15"/>
    <p:sldId id="338" r:id="rId16"/>
    <p:sldId id="311" r:id="rId17"/>
    <p:sldId id="268" r:id="rId18"/>
    <p:sldId id="301" r:id="rId19"/>
    <p:sldId id="300" r:id="rId20"/>
    <p:sldId id="299" r:id="rId21"/>
    <p:sldId id="269" r:id="rId22"/>
    <p:sldId id="270" r:id="rId23"/>
    <p:sldId id="321" r:id="rId24"/>
    <p:sldId id="323" r:id="rId25"/>
    <p:sldId id="324" r:id="rId26"/>
    <p:sldId id="272" r:id="rId27"/>
    <p:sldId id="273" r:id="rId28"/>
    <p:sldId id="309" r:id="rId29"/>
    <p:sldId id="312" r:id="rId30"/>
    <p:sldId id="313" r:id="rId31"/>
    <p:sldId id="298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2246693-CB17-4663-AACA-DFE66828698B}">
          <p14:sldIdLst>
            <p14:sldId id="256"/>
            <p14:sldId id="265"/>
            <p14:sldId id="334"/>
            <p14:sldId id="337"/>
            <p14:sldId id="266"/>
            <p14:sldId id="331"/>
            <p14:sldId id="325"/>
            <p14:sldId id="326"/>
            <p14:sldId id="330"/>
            <p14:sldId id="333"/>
            <p14:sldId id="332"/>
            <p14:sldId id="336"/>
            <p14:sldId id="329"/>
            <p14:sldId id="318"/>
            <p14:sldId id="338"/>
            <p14:sldId id="311"/>
            <p14:sldId id="268"/>
            <p14:sldId id="301"/>
            <p14:sldId id="300"/>
            <p14:sldId id="299"/>
            <p14:sldId id="269"/>
          </p14:sldIdLst>
        </p14:section>
        <p14:section name="Sekcja bez tytułu" id="{96089F0E-6B5D-429B-BB80-56631D47AFF0}">
          <p14:sldIdLst>
            <p14:sldId id="270"/>
            <p14:sldId id="321"/>
            <p14:sldId id="323"/>
            <p14:sldId id="324"/>
            <p14:sldId id="272"/>
            <p14:sldId id="273"/>
            <p14:sldId id="309"/>
            <p14:sldId id="312"/>
            <p14:sldId id="313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709" autoAdjust="0"/>
  </p:normalViewPr>
  <p:slideViewPr>
    <p:cSldViewPr>
      <p:cViewPr varScale="1">
        <p:scale>
          <a:sx n="86" d="100"/>
          <a:sy n="86" d="100"/>
        </p:scale>
        <p:origin x="16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0136-8531-4FD9-9A79-8EBA73750930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7FDCE-1DFB-465D-8CE0-EE443C5323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75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7FDCE-1DFB-465D-8CE0-EE443C5323DA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osta_del_Sol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pl.wikipedia.org/wiki/Sierra_Nevada_(Hiszpania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dmprojekt@zse.biaman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784976" cy="2952328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 </a:t>
            </a:r>
            <a:r>
              <a:rPr lang="pl-PL" sz="2400" dirty="0" smtClean="0">
                <a:latin typeface="Calibri" pitchFamily="34" charset="0"/>
              </a:rPr>
              <a:t>Projekt mobilności </a:t>
            </a:r>
            <a:r>
              <a:rPr lang="pl-PL" sz="2400" dirty="0">
                <a:latin typeface="Calibri" pitchFamily="34" charset="0"/>
              </a:rPr>
              <a:t>nr 2021-1-PL01-KA121-VET-000007650</a:t>
            </a:r>
          </a:p>
          <a:p>
            <a:pPr algn="ctr"/>
            <a:r>
              <a:rPr lang="pl-PL" sz="2400" dirty="0" smtClean="0">
                <a:latin typeface="Calibri" pitchFamily="34" charset="0"/>
              </a:rPr>
              <a:t>Realizowany w </a:t>
            </a:r>
            <a:r>
              <a:rPr lang="pl-PL" sz="2400" dirty="0">
                <a:latin typeface="Calibri" pitchFamily="34" charset="0"/>
              </a:rPr>
              <a:t>ramach PROGRAMU ERASMUS +</a:t>
            </a:r>
          </a:p>
          <a:p>
            <a:pPr algn="ctr"/>
            <a:r>
              <a:rPr lang="pl-PL" sz="2400" dirty="0" smtClean="0">
                <a:latin typeface="Calibri" pitchFamily="34" charset="0"/>
              </a:rPr>
              <a:t>Sektor: Kształcenie </a:t>
            </a:r>
            <a:r>
              <a:rPr lang="pl-PL" sz="2400" dirty="0">
                <a:latin typeface="Calibri" pitchFamily="34" charset="0"/>
              </a:rPr>
              <a:t>i </a:t>
            </a:r>
            <a:r>
              <a:rPr lang="pl-PL" sz="2400">
                <a:latin typeface="Calibri" pitchFamily="34" charset="0"/>
              </a:rPr>
              <a:t>szkolenia </a:t>
            </a:r>
            <a:r>
              <a:rPr lang="pl-PL" sz="2400" smtClean="0">
                <a:latin typeface="Calibri" pitchFamily="34" charset="0"/>
              </a:rPr>
              <a:t>zawodowe</a:t>
            </a:r>
          </a:p>
          <a:p>
            <a:pPr algn="ctr"/>
            <a:r>
              <a:rPr lang="pl-PL" sz="2400" smtClean="0">
                <a:latin typeface="Calibri" pitchFamily="34" charset="0"/>
              </a:rPr>
              <a:t>realizowany </a:t>
            </a:r>
            <a:r>
              <a:rPr lang="pl-PL" sz="2400" dirty="0">
                <a:latin typeface="Calibri" pitchFamily="34" charset="0"/>
              </a:rPr>
              <a:t>przez FUNDACJĘ ROZWOJU SYSTEMU EDUKACJI</a:t>
            </a:r>
          </a:p>
          <a:p>
            <a:pPr algn="ctr"/>
            <a:r>
              <a:rPr lang="pl-PL" sz="2400" dirty="0" smtClean="0">
                <a:latin typeface="Calibri" pitchFamily="34" charset="0"/>
              </a:rPr>
              <a:t>Finansowany ze </a:t>
            </a:r>
            <a:r>
              <a:rPr lang="pl-PL" sz="2400" dirty="0">
                <a:latin typeface="Calibri" pitchFamily="34" charset="0"/>
              </a:rPr>
              <a:t>środków UNII EUROPEJSKIEJ</a:t>
            </a:r>
          </a:p>
          <a:p>
            <a:r>
              <a:rPr lang="pl-PL" sz="2000" dirty="0"/>
              <a:t> </a:t>
            </a:r>
          </a:p>
          <a:p>
            <a:endParaRPr lang="pl-PL" sz="2000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3224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6672"/>
            <a:ext cx="2016224" cy="15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Clr>
                <a:srgbClr val="2DA2BF"/>
              </a:buClr>
              <a:buNone/>
            </a:pPr>
            <a:r>
              <a:rPr lang="pl-PL" dirty="0">
                <a:solidFill>
                  <a:prstClr val="black"/>
                </a:solidFill>
                <a:latin typeface="Calibri" pitchFamily="34" charset="0"/>
              </a:rPr>
              <a:t>Po zakończeniu praktyk w celu potwierdzenia zdobytych umiejętności oraz uczestnictwa w projekcie praktykanci otrzymują następujące dokumenty:</a:t>
            </a:r>
          </a:p>
          <a:p>
            <a:pPr lvl="0" algn="just">
              <a:buClr>
                <a:srgbClr val="2DA2BF"/>
              </a:buClr>
              <a:buNone/>
            </a:pPr>
            <a:endParaRPr lang="pl-PL" dirty="0">
              <a:solidFill>
                <a:prstClr val="black"/>
              </a:solidFill>
              <a:latin typeface="Calibri" pitchFamily="34" charset="0"/>
            </a:endParaRPr>
          </a:p>
          <a:p>
            <a:pPr lvl="0" algn="just">
              <a:buClr>
                <a:srgbClr val="2DA2BF"/>
              </a:buClr>
            </a:pPr>
            <a:r>
              <a:rPr lang="pl-PL" sz="2200" b="1" dirty="0">
                <a:solidFill>
                  <a:prstClr val="black"/>
                </a:solidFill>
                <a:latin typeface="Calibri" pitchFamily="34" charset="0"/>
              </a:rPr>
              <a:t>Certyfikat potwierdzający odbycie praktyk (z </a:t>
            </a:r>
            <a:r>
              <a:rPr lang="pl-PL" sz="2200" b="1" dirty="0" err="1">
                <a:solidFill>
                  <a:prstClr val="black"/>
                </a:solidFill>
                <a:latin typeface="Calibri" pitchFamily="34" charset="0"/>
              </a:rPr>
              <a:t>Eurolinks</a:t>
            </a:r>
            <a:r>
              <a:rPr lang="pl-PL" sz="22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pl-PL" sz="2200" b="1" dirty="0" err="1">
                <a:solidFill>
                  <a:prstClr val="black"/>
                </a:solidFill>
                <a:latin typeface="Calibri" pitchFamily="34" charset="0"/>
              </a:rPr>
              <a:t>Projects</a:t>
            </a:r>
            <a:r>
              <a:rPr lang="pl-PL" sz="2200" b="1" dirty="0">
                <a:solidFill>
                  <a:prstClr val="black"/>
                </a:solidFill>
                <a:latin typeface="Calibri" pitchFamily="34" charset="0"/>
              </a:rPr>
              <a:t> S.L. i ze szkoły)</a:t>
            </a:r>
          </a:p>
          <a:p>
            <a:pPr lvl="0" algn="just">
              <a:buClr>
                <a:srgbClr val="2DA2BF"/>
              </a:buClr>
            </a:pPr>
            <a:r>
              <a:rPr lang="pl-PL" sz="2200" b="1" dirty="0">
                <a:solidFill>
                  <a:prstClr val="black"/>
                </a:solidFill>
                <a:latin typeface="Calibri" pitchFamily="34" charset="0"/>
              </a:rPr>
              <a:t>Indywidualny Wykaz Osiągnięć ECVET</a:t>
            </a:r>
          </a:p>
          <a:p>
            <a:pPr lvl="0" algn="just">
              <a:buClr>
                <a:srgbClr val="2DA2BF"/>
              </a:buClr>
            </a:pPr>
            <a:r>
              <a:rPr lang="pl-PL" sz="2200" b="1" dirty="0">
                <a:solidFill>
                  <a:prstClr val="black"/>
                </a:solidFill>
                <a:latin typeface="Calibri" pitchFamily="34" charset="0"/>
              </a:rPr>
              <a:t>Certyfikat </a:t>
            </a:r>
            <a:r>
              <a:rPr lang="pl-PL" sz="2200" b="1" dirty="0" err="1">
                <a:solidFill>
                  <a:prstClr val="black"/>
                </a:solidFill>
                <a:latin typeface="Calibri" pitchFamily="34" charset="0"/>
              </a:rPr>
              <a:t>Europass</a:t>
            </a:r>
            <a:r>
              <a:rPr lang="pl-PL" sz="2200" b="1" dirty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pl-PL" sz="2200" b="1" dirty="0" err="1">
                <a:solidFill>
                  <a:prstClr val="black"/>
                </a:solidFill>
                <a:latin typeface="Calibri" pitchFamily="34" charset="0"/>
              </a:rPr>
              <a:t>Mobility</a:t>
            </a:r>
            <a:endParaRPr lang="pl-PL" sz="2200" b="1" dirty="0">
              <a:solidFill>
                <a:prstClr val="black"/>
              </a:solidFill>
              <a:latin typeface="Calibri" pitchFamily="34" charset="0"/>
            </a:endParaRPr>
          </a:p>
          <a:p>
            <a:pPr lvl="0" algn="ctr">
              <a:buClr>
                <a:srgbClr val="2DA2BF"/>
              </a:buClr>
              <a:buNone/>
            </a:pPr>
            <a:endParaRPr lang="pl-PL" sz="1400" dirty="0" smtClean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Clr>
                <a:srgbClr val="2DA2BF"/>
              </a:buClr>
              <a:buNone/>
            </a:pPr>
            <a:r>
              <a:rPr lang="pl-PL" sz="1900" b="1" dirty="0">
                <a:solidFill>
                  <a:srgbClr val="FF0000"/>
                </a:solidFill>
              </a:rPr>
              <a:t>Przed wyjazdem na praktyki każdy z uczniów powinien posiadać Europejską Kartę Ubezpieczenia </a:t>
            </a:r>
            <a:r>
              <a:rPr lang="pl-PL" sz="2100" b="1" dirty="0">
                <a:solidFill>
                  <a:srgbClr val="FF0000"/>
                </a:solidFill>
              </a:rPr>
              <a:t>Zdrowotnego</a:t>
            </a:r>
          </a:p>
          <a:p>
            <a:pPr lvl="0" algn="ctr">
              <a:buClr>
                <a:srgbClr val="2DA2BF"/>
              </a:buClr>
              <a:buNone/>
            </a:pPr>
            <a:endParaRPr lang="pl-PL" sz="1100" b="1" dirty="0">
              <a:solidFill>
                <a:prstClr val="black"/>
              </a:solidFill>
            </a:endParaRPr>
          </a:p>
          <a:p>
            <a:pPr lvl="0" algn="just">
              <a:buClr>
                <a:srgbClr val="2DA2BF"/>
              </a:buClr>
              <a:buNone/>
            </a:pPr>
            <a:r>
              <a:rPr lang="pl-PL" sz="1500" dirty="0">
                <a:solidFill>
                  <a:prstClr val="black"/>
                </a:solidFill>
              </a:rPr>
              <a:t>potwierdza prawo do korzystania na koszt NFZ z niezbędnych świadczeń zdrowotnych w czasie tymczasowego pobytu na terenie innego państwa członkowskiego UE/EFTA. EKUZ może zostać wydana wyłącznie osobom, które posiadają prawo do świadczeń zdrowotnych finansowanych ze środków publicznych zgodnie z przepisami krajowymi, w tym osobom zgłoszonym do ubezpieczenia zdrowotnego.</a:t>
            </a:r>
          </a:p>
          <a:p>
            <a:pPr lvl="0" algn="just">
              <a:buClr>
                <a:srgbClr val="2DA2BF"/>
              </a:buClr>
              <a:buNone/>
            </a:pPr>
            <a:endParaRPr lang="pl-PL" sz="7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  <a:buNone/>
            </a:pPr>
            <a:endParaRPr lang="pl-PL" sz="11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  <a:buNone/>
            </a:pPr>
            <a:endParaRPr lang="pl-PL" sz="1400" dirty="0">
              <a:solidFill>
                <a:prstClr val="black"/>
              </a:solidFill>
            </a:endParaRPr>
          </a:p>
          <a:p>
            <a:pPr lvl="0" algn="just">
              <a:buClr>
                <a:srgbClr val="2DA2BF"/>
              </a:buClr>
              <a:buNone/>
            </a:pPr>
            <a:r>
              <a:rPr lang="pl-PL" sz="1500" dirty="0">
                <a:solidFill>
                  <a:prstClr val="black"/>
                </a:solidFill>
              </a:rPr>
              <a:t>	Każdemu uczestnikowi zostanie zapewnione dodatkowe ubezpieczenie:</a:t>
            </a:r>
          </a:p>
          <a:p>
            <a:pPr lvl="1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1300" dirty="0">
                <a:solidFill>
                  <a:prstClr val="black"/>
                </a:solidFill>
              </a:rPr>
              <a:t>OC, </a:t>
            </a:r>
          </a:p>
          <a:p>
            <a:pPr lvl="1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1300" dirty="0">
                <a:solidFill>
                  <a:prstClr val="black"/>
                </a:solidFill>
              </a:rPr>
              <a:t>NNW, </a:t>
            </a:r>
          </a:p>
          <a:p>
            <a:pPr lvl="1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1300" dirty="0">
                <a:solidFill>
                  <a:prstClr val="black"/>
                </a:solidFill>
              </a:rPr>
              <a:t>KL</a:t>
            </a:r>
          </a:p>
          <a:p>
            <a:pPr algn="just">
              <a:buNone/>
            </a:pPr>
            <a:endParaRPr lang="pl-PL" sz="1600" dirty="0" smtClean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sz="1800" b="1" dirty="0" smtClean="0">
                <a:latin typeface="Calibri" pitchFamily="34" charset="0"/>
              </a:rPr>
              <a:t>Dane podróży:</a:t>
            </a:r>
          </a:p>
          <a:p>
            <a:pPr algn="just">
              <a:buNone/>
            </a:pPr>
            <a:r>
              <a:rPr lang="pl-PL" sz="1800" b="1" dirty="0" smtClean="0">
                <a:latin typeface="Calibri" pitchFamily="34" charset="0"/>
              </a:rPr>
              <a:t>13.11.2021 – 27.11.2021</a:t>
            </a:r>
          </a:p>
          <a:p>
            <a:pPr algn="just">
              <a:buNone/>
            </a:pPr>
            <a:r>
              <a:rPr lang="pl-PL" sz="1800" b="1" dirty="0" smtClean="0">
                <a:latin typeface="Calibri" pitchFamily="34" charset="0"/>
              </a:rPr>
              <a:t>Termin praktyki w Hiszpanii: 15.11.2021 – 26.11.2021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Wyjazd </a:t>
            </a:r>
            <a:r>
              <a:rPr lang="pl-PL" sz="1800" b="1" dirty="0" smtClean="0">
                <a:latin typeface="Calibri" pitchFamily="34" charset="0"/>
              </a:rPr>
              <a:t>13 listopada spod hotelu Turkus, wynajętym </a:t>
            </a:r>
            <a:r>
              <a:rPr lang="pl-PL" sz="1800" b="1" dirty="0" err="1" smtClean="0">
                <a:latin typeface="Calibri" pitchFamily="34" charset="0"/>
              </a:rPr>
              <a:t>busem</a:t>
            </a:r>
            <a:r>
              <a:rPr lang="pl-PL" sz="1800" dirty="0" smtClean="0">
                <a:latin typeface="Calibri" pitchFamily="34" charset="0"/>
              </a:rPr>
              <a:t>, </a:t>
            </a:r>
            <a:r>
              <a:rPr lang="pl-PL" sz="1800" dirty="0">
                <a:latin typeface="Calibri" pitchFamily="34" charset="0"/>
              </a:rPr>
              <a:t>o godzinie </a:t>
            </a:r>
            <a:r>
              <a:rPr lang="pl-PL" sz="1800" dirty="0" smtClean="0">
                <a:latin typeface="Calibri" pitchFamily="34" charset="0"/>
              </a:rPr>
              <a:t>14.30, </a:t>
            </a:r>
            <a:r>
              <a:rPr lang="pl-PL" sz="1800" dirty="0">
                <a:latin typeface="Calibri" pitchFamily="34" charset="0"/>
              </a:rPr>
              <a:t>przybycie </a:t>
            </a:r>
            <a:r>
              <a:rPr lang="pl-PL" sz="1800" dirty="0" smtClean="0">
                <a:latin typeface="Calibri" pitchFamily="34" charset="0"/>
              </a:rPr>
              <a:t>na lotnisko  17.00 </a:t>
            </a:r>
            <a:endParaRPr lang="pl-PL" sz="1800" dirty="0">
              <a:latin typeface="Calibri" pitchFamily="34" charset="0"/>
            </a:endParaRPr>
          </a:p>
          <a:p>
            <a:pPr algn="just">
              <a:buNone/>
            </a:pPr>
            <a:r>
              <a:rPr lang="pl-PL" sz="1800" dirty="0">
                <a:latin typeface="Calibri" pitchFamily="34" charset="0"/>
              </a:rPr>
              <a:t>Lot FR 4060, Linie </a:t>
            </a:r>
            <a:r>
              <a:rPr lang="pl-PL" sz="1800" dirty="0" err="1">
                <a:latin typeface="Calibri" pitchFamily="34" charset="0"/>
              </a:rPr>
              <a:t>Ryanair</a:t>
            </a:r>
            <a:r>
              <a:rPr lang="pl-PL" sz="1800" dirty="0">
                <a:latin typeface="Calibri" pitchFamily="34" charset="0"/>
              </a:rPr>
              <a:t>, </a:t>
            </a:r>
            <a:r>
              <a:rPr lang="pl-PL" sz="1800" dirty="0" smtClean="0">
                <a:latin typeface="Calibri" pitchFamily="34" charset="0"/>
              </a:rPr>
              <a:t>Modlin-Malaga</a:t>
            </a:r>
            <a:r>
              <a:rPr lang="pl-PL" sz="1800" dirty="0">
                <a:latin typeface="Calibri" pitchFamily="34" charset="0"/>
              </a:rPr>
              <a:t>, </a:t>
            </a:r>
            <a:r>
              <a:rPr lang="pl-PL" sz="1800" dirty="0" smtClean="0">
                <a:latin typeface="Calibri" pitchFamily="34" charset="0"/>
              </a:rPr>
              <a:t>19.30 – 23.35.</a:t>
            </a:r>
            <a:endParaRPr lang="pl-PL" sz="1800" dirty="0">
              <a:latin typeface="Calibri" pitchFamily="34" charset="0"/>
            </a:endParaRPr>
          </a:p>
          <a:p>
            <a:pPr algn="just">
              <a:buNone/>
            </a:pPr>
            <a:r>
              <a:rPr lang="pl-PL" sz="1800" dirty="0">
                <a:latin typeface="Calibri" pitchFamily="34" charset="0"/>
              </a:rPr>
              <a:t>Odbiór z lotniska </a:t>
            </a:r>
            <a:r>
              <a:rPr lang="pl-PL" sz="1800" dirty="0" smtClean="0">
                <a:latin typeface="Calibri" pitchFamily="34" charset="0"/>
              </a:rPr>
              <a:t>taksówkami </a:t>
            </a:r>
            <a:r>
              <a:rPr lang="pl-PL" sz="1800" dirty="0">
                <a:latin typeface="Calibri" pitchFamily="34" charset="0"/>
              </a:rPr>
              <a:t>do </a:t>
            </a:r>
            <a:r>
              <a:rPr lang="pl-PL" sz="1800" dirty="0" smtClean="0">
                <a:latin typeface="Calibri" pitchFamily="34" charset="0"/>
              </a:rPr>
              <a:t>hotelu </a:t>
            </a:r>
            <a:r>
              <a:rPr lang="pl-PL" sz="1800" b="1" dirty="0" smtClean="0">
                <a:latin typeface="Calibri" pitchFamily="34" charset="0"/>
              </a:rPr>
              <a:t>Hotel </a:t>
            </a:r>
            <a:r>
              <a:rPr lang="pl-PL" sz="1800" b="1" dirty="0">
                <a:latin typeface="Calibri" pitchFamily="34" charset="0"/>
              </a:rPr>
              <a:t>Holiday IN Express </a:t>
            </a:r>
            <a:r>
              <a:rPr lang="pl-PL" sz="1800" dirty="0" smtClean="0">
                <a:latin typeface="Calibri" pitchFamily="34" charset="0"/>
              </a:rPr>
              <a:t>(www.hi-express-malaga-airport.h-rez.com). Nocleg </a:t>
            </a:r>
            <a:r>
              <a:rPr lang="pl-PL" sz="1800" dirty="0">
                <a:latin typeface="Calibri" pitchFamily="34" charset="0"/>
              </a:rPr>
              <a:t>w </a:t>
            </a:r>
            <a:r>
              <a:rPr lang="pl-PL" sz="1800" dirty="0" smtClean="0">
                <a:latin typeface="Calibri" pitchFamily="34" charset="0"/>
              </a:rPr>
              <a:t>Maladze</a:t>
            </a:r>
            <a:r>
              <a:rPr lang="pl-PL" sz="1800" dirty="0">
                <a:latin typeface="Calibri" pitchFamily="34" charset="0"/>
              </a:rPr>
              <a:t>.</a:t>
            </a:r>
          </a:p>
          <a:p>
            <a:pPr algn="just">
              <a:buNone/>
            </a:pPr>
            <a:r>
              <a:rPr lang="pl-PL" sz="1800" dirty="0">
                <a:latin typeface="Calibri" pitchFamily="34" charset="0"/>
              </a:rPr>
              <a:t>Kolejnego dnia śniadanie w </a:t>
            </a:r>
            <a:r>
              <a:rPr lang="pl-PL" sz="1800" dirty="0" smtClean="0">
                <a:latin typeface="Calibri" pitchFamily="34" charset="0"/>
              </a:rPr>
              <a:t>hotelu. Od 11.00 zwiedzanie miasta, obiad w Maladze. Transfer </a:t>
            </a:r>
            <a:r>
              <a:rPr lang="pl-PL" sz="1800" dirty="0">
                <a:latin typeface="Calibri" pitchFamily="34" charset="0"/>
              </a:rPr>
              <a:t>z Malagi do Granady zapewniony przez firmę pośredniczącą</a:t>
            </a:r>
            <a:r>
              <a:rPr lang="pl-PL" sz="1800" dirty="0" smtClean="0">
                <a:latin typeface="Calibri" pitchFamily="34" charset="0"/>
              </a:rPr>
              <a:t>. O 18.00 zameldowanie w hotelu </a:t>
            </a:r>
            <a:r>
              <a:rPr lang="pl-PL" sz="1800" dirty="0" err="1" smtClean="0">
                <a:latin typeface="Calibri" pitchFamily="34" charset="0"/>
              </a:rPr>
              <a:t>Girasoles</a:t>
            </a:r>
            <a:r>
              <a:rPr lang="pl-PL" sz="1800" dirty="0" smtClean="0">
                <a:latin typeface="Calibri" pitchFamily="34" charset="0"/>
              </a:rPr>
              <a:t>.</a:t>
            </a:r>
            <a:endParaRPr lang="pl-PL" sz="1800" dirty="0">
              <a:latin typeface="Calibri" pitchFamily="34" charset="0"/>
            </a:endParaRPr>
          </a:p>
          <a:p>
            <a:pPr algn="just">
              <a:buNone/>
            </a:pPr>
            <a:r>
              <a:rPr lang="pl-PL" sz="1800" b="1" dirty="0">
                <a:latin typeface="Calibri" pitchFamily="34" charset="0"/>
              </a:rPr>
              <a:t>Powrót: </a:t>
            </a:r>
            <a:r>
              <a:rPr lang="pl-PL" sz="1800" b="1" dirty="0" smtClean="0">
                <a:latin typeface="Calibri" pitchFamily="34" charset="0"/>
              </a:rPr>
              <a:t>27.11.2020 </a:t>
            </a:r>
            <a:r>
              <a:rPr lang="pl-PL" sz="1800" b="1" dirty="0">
                <a:latin typeface="Calibri" pitchFamily="34" charset="0"/>
              </a:rPr>
              <a:t>r.</a:t>
            </a:r>
          </a:p>
          <a:p>
            <a:pPr algn="just">
              <a:buNone/>
            </a:pPr>
            <a:r>
              <a:rPr lang="pl-PL" sz="1800" dirty="0">
                <a:latin typeface="Calibri" pitchFamily="34" charset="0"/>
              </a:rPr>
              <a:t>Transfer na lotnisko w Maladze zapewniony przez firmę pośredniczącą.</a:t>
            </a:r>
          </a:p>
          <a:p>
            <a:pPr algn="just">
              <a:buNone/>
            </a:pPr>
            <a:r>
              <a:rPr lang="pl-PL" sz="1800" dirty="0">
                <a:latin typeface="Calibri" pitchFamily="34" charset="0"/>
              </a:rPr>
              <a:t>Lot FR 4059, Linie </a:t>
            </a:r>
            <a:r>
              <a:rPr lang="pl-PL" sz="1800" dirty="0" err="1">
                <a:latin typeface="Calibri" pitchFamily="34" charset="0"/>
              </a:rPr>
              <a:t>Ryanair</a:t>
            </a:r>
            <a:r>
              <a:rPr lang="pl-PL" sz="1800" dirty="0">
                <a:latin typeface="Calibri" pitchFamily="34" charset="0"/>
              </a:rPr>
              <a:t>, Malaga- Modlin, godz. </a:t>
            </a:r>
            <a:r>
              <a:rPr lang="pl-PL" sz="1800" dirty="0" smtClean="0">
                <a:latin typeface="Calibri" pitchFamily="34" charset="0"/>
              </a:rPr>
              <a:t>15.10 – 19.05</a:t>
            </a:r>
            <a:endParaRPr lang="pl-PL" sz="1800" dirty="0">
              <a:latin typeface="Calibri" pitchFamily="34" charset="0"/>
            </a:endParaRPr>
          </a:p>
          <a:p>
            <a:pPr algn="just">
              <a:buNone/>
            </a:pPr>
            <a:r>
              <a:rPr lang="pl-PL" sz="1800" dirty="0">
                <a:latin typeface="Calibri" pitchFamily="34" charset="0"/>
              </a:rPr>
              <a:t>Powrót do Białegostoku </a:t>
            </a:r>
            <a:r>
              <a:rPr lang="pl-PL" sz="1800" dirty="0" smtClean="0">
                <a:latin typeface="Calibri" pitchFamily="34" charset="0"/>
              </a:rPr>
              <a:t>wynajętym </a:t>
            </a:r>
            <a:r>
              <a:rPr lang="pl-PL" sz="1800" dirty="0" err="1" smtClean="0">
                <a:latin typeface="Calibri" pitchFamily="34" charset="0"/>
              </a:rPr>
              <a:t>busem</a:t>
            </a:r>
            <a:r>
              <a:rPr lang="pl-PL" sz="1800" dirty="0" smtClean="0">
                <a:latin typeface="Calibri" pitchFamily="34" charset="0"/>
              </a:rPr>
              <a:t>, </a:t>
            </a:r>
            <a:r>
              <a:rPr lang="pl-PL" sz="1800" dirty="0">
                <a:latin typeface="Calibri" pitchFamily="34" charset="0"/>
              </a:rPr>
              <a:t>wyjazd z lotniska godz. </a:t>
            </a:r>
            <a:r>
              <a:rPr lang="pl-PL" sz="1800" dirty="0" smtClean="0">
                <a:latin typeface="Calibri" pitchFamily="34" charset="0"/>
              </a:rPr>
              <a:t>20.30</a:t>
            </a:r>
            <a:r>
              <a:rPr lang="pl-PL" sz="1800" dirty="0">
                <a:latin typeface="Calibri" pitchFamily="34" charset="0"/>
              </a:rPr>
              <a:t>. Przybycie do Białegostoku, </a:t>
            </a:r>
            <a:r>
              <a:rPr lang="pl-PL" sz="1800" dirty="0" smtClean="0">
                <a:latin typeface="Calibri" pitchFamily="34" charset="0"/>
              </a:rPr>
              <a:t>pod hotel Turkus godz</a:t>
            </a:r>
            <a:r>
              <a:rPr lang="pl-PL" sz="1800" dirty="0">
                <a:latin typeface="Calibri" pitchFamily="34" charset="0"/>
              </a:rPr>
              <a:t>. </a:t>
            </a:r>
            <a:r>
              <a:rPr lang="pl-PL" sz="1800" dirty="0" smtClean="0">
                <a:latin typeface="Calibri" pitchFamily="34" charset="0"/>
              </a:rPr>
              <a:t>23.00</a:t>
            </a:r>
            <a:endParaRPr lang="pl-PL" sz="1800" dirty="0">
              <a:latin typeface="Calibri" pitchFamily="34" charset="0"/>
            </a:endParaRPr>
          </a:p>
          <a:p>
            <a:pPr algn="just">
              <a:buNone/>
            </a:pPr>
            <a:endParaRPr lang="pl-PL" sz="1800" b="1" dirty="0" smtClean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9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>
              <a:buClr>
                <a:srgbClr val="2DA2BF"/>
              </a:buClr>
              <a:buNone/>
            </a:pPr>
            <a:r>
              <a:rPr lang="pl-PL" sz="2800" b="1" dirty="0">
                <a:solidFill>
                  <a:prstClr val="black"/>
                </a:solidFill>
                <a:latin typeface="Calibri" pitchFamily="34" charset="0"/>
              </a:rPr>
              <a:t>ORGANIZACJA PODRÓŻY</a:t>
            </a:r>
          </a:p>
          <a:p>
            <a:pPr lvl="0">
              <a:buClr>
                <a:srgbClr val="2DA2BF"/>
              </a:buClr>
              <a:buFont typeface="Wingdings" pitchFamily="2" charset="2"/>
              <a:buChar char="v"/>
            </a:pP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  <a:p>
            <a:pPr lvl="0">
              <a:buClr>
                <a:srgbClr val="2DA2BF"/>
              </a:buClr>
              <a:buFont typeface="Wingdings" pitchFamily="2" charset="2"/>
              <a:buChar char="v"/>
            </a:pPr>
            <a:endParaRPr lang="pl-PL" sz="2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2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Odprawa i karty </a:t>
            </a:r>
            <a:r>
              <a:rPr lang="pl-PL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pokładowe, formularz lokalizacyjny</a:t>
            </a:r>
          </a:p>
          <a:p>
            <a:pPr lvl="0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Kod </a:t>
            </a:r>
            <a:r>
              <a:rPr lang="pl-PL" sz="2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QR </a:t>
            </a:r>
            <a:r>
              <a:rPr lang="pl-PL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szczepienia (</a:t>
            </a:r>
            <a:r>
              <a:rPr lang="pl-PL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dostępny </a:t>
            </a:r>
            <a:r>
              <a:rPr lang="pl-PL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jest na Internetowym Koncie Pacjenta, w aplikacji mobilnej </a:t>
            </a:r>
            <a:r>
              <a:rPr lang="pl-PL" sz="19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mojeIKP</a:t>
            </a:r>
            <a:r>
              <a:rPr lang="pl-PL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 aplikacji </a:t>
            </a:r>
            <a:r>
              <a:rPr lang="pl-PL" sz="1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mObywatel</a:t>
            </a:r>
            <a:r>
              <a:rPr lang="pl-PL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l-PL" sz="2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lotnisku będzie mierzona temperatura </a:t>
            </a:r>
          </a:p>
          <a:p>
            <a:pPr lvl="0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Noszenie maseczek obowiązuje na lotnisku oraz podczas podróży samolotem</a:t>
            </a:r>
            <a:endParaRPr lang="pl-PL" sz="2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600" dirty="0" smtClean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6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2800" b="1" dirty="0" smtClean="0">
                <a:latin typeface="Calibri" pitchFamily="34" charset="0"/>
              </a:rPr>
              <a:t>ORGANIZACJA PODRÓŻY WYLOT</a:t>
            </a:r>
          </a:p>
          <a:p>
            <a:pPr>
              <a:buFont typeface="Wingdings" pitchFamily="2" charset="2"/>
              <a:buChar char="v"/>
            </a:pPr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Rozmiary bagażu podręcznego, </a:t>
            </a:r>
            <a:r>
              <a:rPr lang="pl-PL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lot liniami </a:t>
            </a:r>
            <a:r>
              <a:rPr lang="pl-PL" sz="2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Ryanair</a:t>
            </a:r>
            <a:r>
              <a:rPr lang="pl-PL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 jedna torba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,maksymalnych 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wymiarach podanych w kolejnym slajdzie- </a:t>
            </a:r>
            <a:r>
              <a:rPr lang="pl-PL" sz="2600" u="sng" dirty="0" smtClean="0">
                <a:latin typeface="Arial" pitchFamily="34" charset="0"/>
                <a:cs typeface="Arial" pitchFamily="34" charset="0"/>
              </a:rPr>
              <a:t>Przekroczenie dozwolonego limitu bagażu podręcznego podlegać będzie dodatkowej opłacie</a:t>
            </a:r>
          </a:p>
          <a:p>
            <a:pPr>
              <a:buFont typeface="Wingdings" pitchFamily="2" charset="2"/>
              <a:buChar char="v"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Bagaż rejestrowany 1 sztuka do 20 kg</a:t>
            </a:r>
          </a:p>
          <a:p>
            <a:pPr>
              <a:buFont typeface="Wingdings" pitchFamily="2" charset="2"/>
              <a:buChar char="v"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Wymiary jednej sztuki bagażu rejestrowanego to max. 81 cm wysokości x 119 cm szerokości x 119 cm głębokości</a:t>
            </a:r>
          </a:p>
          <a:p>
            <a:pPr>
              <a:buFont typeface="Wingdings" pitchFamily="2" charset="2"/>
              <a:buChar char="v"/>
            </a:pPr>
            <a:r>
              <a:rPr lang="pl-PL" sz="2600" dirty="0" smtClean="0">
                <a:latin typeface="Arial" pitchFamily="34" charset="0"/>
                <a:cs typeface="Arial" pitchFamily="34" charset="0"/>
              </a:rPr>
              <a:t>W przypadku bagażu, który przekracza obowiązujący limit (ilość sztuk lub wymiary) </a:t>
            </a:r>
            <a:r>
              <a:rPr lang="pl-PL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pobierane będą dodatkowe opłaty za nadbagaż !!!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716016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4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481138"/>
            <a:ext cx="804615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sz="2800" b="1" dirty="0" smtClean="0">
                <a:latin typeface="Calibri" pitchFamily="34" charset="0"/>
              </a:rPr>
              <a:t>PRZEWÓZ PŁYNÓW</a:t>
            </a:r>
          </a:p>
          <a:p>
            <a:pPr>
              <a:buFont typeface="Wingdings" pitchFamily="2" charset="2"/>
              <a:buChar char="v"/>
            </a:pPr>
            <a:endParaRPr lang="pl-PL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2000" dirty="0" smtClean="0"/>
              <a:t>Na pokład samolotu można zabierać płyny jedynie w ograniczonych ilościach. </a:t>
            </a:r>
          </a:p>
          <a:p>
            <a:pPr>
              <a:buNone/>
            </a:pPr>
            <a:r>
              <a:rPr lang="pl-PL" sz="2000" b="1" dirty="0" smtClean="0"/>
              <a:t>Definicja substancji płynnych obejmuje m.in.:</a:t>
            </a:r>
            <a:endParaRPr lang="pl-PL" sz="2000" dirty="0"/>
          </a:p>
          <a:p>
            <a:r>
              <a:rPr lang="pl-PL" sz="2000" dirty="0" smtClean="0"/>
              <a:t>perfumy,</a:t>
            </a:r>
          </a:p>
          <a:p>
            <a:r>
              <a:rPr lang="pl-PL" sz="2000" dirty="0" smtClean="0"/>
              <a:t>żele (np. do włosów, kąpieli),</a:t>
            </a:r>
          </a:p>
          <a:p>
            <a:r>
              <a:rPr lang="pl-PL" sz="2000" dirty="0" smtClean="0"/>
              <a:t>pasty,</a:t>
            </a:r>
          </a:p>
          <a:p>
            <a:r>
              <a:rPr lang="pl-PL" sz="2000" dirty="0" smtClean="0"/>
              <a:t>kosmetyki w płynnej formie (błyszczyk, podkład, tusz do rzęs),</a:t>
            </a:r>
          </a:p>
          <a:p>
            <a:r>
              <a:rPr lang="pl-PL" sz="2000" dirty="0" smtClean="0"/>
              <a:t>kremy, odżywki i oliwki,</a:t>
            </a:r>
          </a:p>
          <a:p>
            <a:r>
              <a:rPr lang="pl-PL" sz="2000" dirty="0" smtClean="0"/>
              <a:t>spraye,</a:t>
            </a:r>
          </a:p>
          <a:p>
            <a:r>
              <a:rPr lang="pl-PL" sz="2000" dirty="0" smtClean="0"/>
              <a:t>substancje płynne pod ciśnieniem (np. żele do golenia, dezodoranty),</a:t>
            </a:r>
          </a:p>
          <a:p>
            <a:r>
              <a:rPr lang="pl-PL" sz="2000" dirty="0" smtClean="0"/>
              <a:t>wodę i inne napoje, zupy, syropy,</a:t>
            </a:r>
          </a:p>
          <a:p>
            <a:r>
              <a:rPr lang="pl-PL" sz="2000" dirty="0" smtClean="0"/>
              <a:t>inne substancje o podobnej konsystencji.</a:t>
            </a:r>
          </a:p>
          <a:p>
            <a:endParaRPr lang="pl-PL" sz="2000" dirty="0" smtClean="0"/>
          </a:p>
          <a:p>
            <a:pPr algn="ctr">
              <a:buNone/>
            </a:pPr>
            <a:r>
              <a:rPr lang="pl-PL" sz="2600" b="1" dirty="0" smtClean="0"/>
              <a:t>Pojemniki z płynami i podobnymi produktami mogą mieć pojemność do</a:t>
            </a:r>
          </a:p>
          <a:p>
            <a:pPr algn="ctr">
              <a:buNone/>
            </a:pPr>
            <a:r>
              <a:rPr lang="pl-PL" sz="2600" b="1" dirty="0" smtClean="0"/>
              <a:t>100 ml każdy (obowiązuje maksymalna pojemność podana na nadruku</a:t>
            </a:r>
          </a:p>
          <a:p>
            <a:pPr algn="ctr">
              <a:buNone/>
            </a:pPr>
            <a:r>
              <a:rPr lang="pl-PL" sz="2600" b="1" dirty="0" smtClean="0"/>
              <a:t>opakowania). Wszystkie pojemniki z płynami powinny zmieścić się </a:t>
            </a:r>
            <a:br>
              <a:rPr lang="pl-PL" sz="2600" b="1" dirty="0" smtClean="0"/>
            </a:br>
            <a:r>
              <a:rPr lang="pl-PL" sz="2600" b="1" dirty="0" smtClean="0"/>
              <a:t>w plastikowej torebce nieprzekraczającej pojemności 1 litra.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smtClean="0"/>
              <a:t>Miejscem praktyk i pobytu jest Granada </a:t>
            </a:r>
          </a:p>
          <a:p>
            <a:pPr algn="just"/>
            <a:r>
              <a:rPr lang="pl-PL" sz="1800" dirty="0" smtClean="0"/>
              <a:t>Liczy ok. 235 tys. mieszkańców </a:t>
            </a:r>
          </a:p>
          <a:p>
            <a:pPr algn="just"/>
            <a:r>
              <a:rPr lang="pl-PL" sz="1800" dirty="0" smtClean="0"/>
              <a:t>Słynna z pięknego położenia, licznych zabytków i niezapomnianych krajobrazów. Szczególny urok Grenady polega na tym, że w ciągu kilku godzin można jeździć na nartach w górach </a:t>
            </a:r>
            <a:r>
              <a:rPr lang="pl-PL" sz="1800" dirty="0" smtClean="0">
                <a:hlinkClick r:id="rId2" tooltip="Sierra Nevada (Hiszpania)"/>
              </a:rPr>
              <a:t>Sierra Nevada</a:t>
            </a:r>
            <a:r>
              <a:rPr lang="pl-PL" sz="1800" dirty="0" smtClean="0"/>
              <a:t>, a potem kąpać się w Morzu Śródziemnym na </a:t>
            </a:r>
            <a:r>
              <a:rPr lang="pl-PL" sz="1800" dirty="0" err="1" smtClean="0">
                <a:hlinkClick r:id="rId3" tooltip="Costa del Sol"/>
              </a:rPr>
              <a:t>Costa</a:t>
            </a:r>
            <a:r>
              <a:rPr lang="pl-PL" sz="1800" dirty="0" smtClean="0">
                <a:hlinkClick r:id="rId3" tooltip="Costa del Sol"/>
              </a:rPr>
              <a:t> del Sol</a:t>
            </a:r>
            <a:r>
              <a:rPr lang="pl-PL" sz="1800" dirty="0" smtClean="0"/>
              <a:t>, oddalonym o ok. 70 </a:t>
            </a:r>
            <a:r>
              <a:rPr lang="pl-PL" sz="1800" dirty="0" err="1" smtClean="0"/>
              <a:t>km</a:t>
            </a:r>
            <a:r>
              <a:rPr lang="pl-PL" sz="1800" dirty="0" smtClean="0"/>
              <a:t>.</a:t>
            </a:r>
          </a:p>
          <a:p>
            <a:endParaRPr lang="pl-PL" sz="1800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300px-Katedra_w_Grenadz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17031"/>
            <a:ext cx="3384376" cy="2955689"/>
          </a:xfrm>
          <a:prstGeom prst="rect">
            <a:avLst/>
          </a:prstGeom>
        </p:spPr>
      </p:pic>
      <p:pic>
        <p:nvPicPr>
          <p:cNvPr id="9" name="Obraz 8" descr="585534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3429000"/>
            <a:ext cx="420052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26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321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26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5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0" y="1196752"/>
            <a:ext cx="8784976" cy="45979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latin typeface="Calibri" pitchFamily="34" charset="0"/>
              </a:rPr>
              <a:t>Program edukacyjny Unii Europejskiej</a:t>
            </a:r>
          </a:p>
          <a:p>
            <a:pPr algn="just"/>
            <a:r>
              <a:rPr lang="pl-PL" sz="1700" b="1" dirty="0" smtClean="0">
                <a:latin typeface="Calibri" pitchFamily="34" charset="0"/>
              </a:rPr>
              <a:t>O Programie</a:t>
            </a:r>
          </a:p>
          <a:p>
            <a:pPr algn="just"/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Erasmus+ – program Unii Europejskiej w dziedzinie edukacji, szkoleń, młodzieży i sportu – to kontynuacja europejskich programów edukacyjnych realizowanych od 1998 r. Jego celem jest wspieranie uczniów, studentów, nauczycieli, wykładowców i wolontariuszy w prowadzeniu międzynarodowych projektów służących podnoszeniu kompetencji.</a:t>
            </a:r>
            <a:endParaRPr lang="pl-PL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700" b="1" dirty="0" smtClean="0">
                <a:latin typeface="Calibri" pitchFamily="34" charset="0"/>
              </a:rPr>
              <a:t>Założenia</a:t>
            </a:r>
          </a:p>
          <a:p>
            <a:pPr algn="just">
              <a:buNone/>
            </a:pPr>
            <a:r>
              <a:rPr lang="pl-PL" sz="1700" dirty="0" smtClean="0">
                <a:latin typeface="Calibri" pitchFamily="34" charset="0"/>
              </a:rPr>
              <a:t>Program Erasmus+ oferuje wsparcie finansowe dla instytucji i organizacji działających w obszarze edukacji i szkoleń, młodzieży oraz sportu w Europie. Program ma się przyczyniać do rozwijania umiejętności jego uczestników oraz zwiększania ich szans na zatrudnienie, a także modernizacji systemów edukacji, szkoleń i wspierania młodzieży.</a:t>
            </a:r>
          </a:p>
          <a:p>
            <a:pPr algn="just"/>
            <a:r>
              <a:rPr lang="pl-PL" sz="1700" b="1" dirty="0" smtClean="0">
                <a:latin typeface="Calibri" pitchFamily="34" charset="0"/>
              </a:rPr>
              <a:t>Priorytety</a:t>
            </a:r>
          </a:p>
          <a:p>
            <a:pPr algn="just">
              <a:buNone/>
            </a:pPr>
            <a:r>
              <a:rPr lang="pl-PL" sz="1700" dirty="0" smtClean="0">
                <a:latin typeface="Calibri" pitchFamily="34" charset="0"/>
              </a:rPr>
              <a:t>W praktyce program Erasmus+ umożliwia zagraniczną mobilność – wyjazdy w celach edukacyjnych (np. podjęcia studiów, odbycia praktyki, szkoleń lub zaangażowania się w wolontariat) uczniów, studentów, kadry edukacyjnej i pracowników młodzieżowych oraz wspiera budowę partnerstwa pomiędzy uniwersytetami, szkołami wyższymi i średnimi, przedsiębiorstwami i organizacjami non-profit  na rzecz wzmacniania innowacyjności i budowania wiedzy.</a:t>
            </a:r>
          </a:p>
          <a:p>
            <a:pPr algn="just"/>
            <a:endParaRPr lang="pl-PL" sz="1200" dirty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7140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26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7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pl-PL" sz="2000" dirty="0" smtClean="0"/>
              <a:t>Hotel </a:t>
            </a:r>
            <a:r>
              <a:rPr lang="pl-PL" sz="2000" dirty="0" err="1" smtClean="0"/>
              <a:t>Girasoles</a:t>
            </a:r>
            <a:endParaRPr lang="pl-PL" sz="1800" dirty="0" smtClean="0"/>
          </a:p>
          <a:p>
            <a:pPr>
              <a:buNone/>
            </a:pPr>
            <a:endParaRPr lang="pl-PL" sz="1200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C:\Users\magd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873349"/>
            <a:ext cx="4510596" cy="24197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140" y="1772816"/>
            <a:ext cx="4139952" cy="22209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4" y="4259870"/>
            <a:ext cx="4860032" cy="260720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3969810"/>
            <a:ext cx="3563888" cy="191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340768"/>
            <a:ext cx="8627640" cy="4669979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sz="1200" dirty="0" smtClean="0"/>
              <a:t>Grupa będzie zakwaterowana </a:t>
            </a:r>
            <a:r>
              <a:rPr lang="pl-PL" sz="1200" dirty="0"/>
              <a:t>w </a:t>
            </a:r>
            <a:r>
              <a:rPr lang="pl-PL" sz="1200" dirty="0" smtClean="0"/>
              <a:t>Hotelu </a:t>
            </a:r>
            <a:r>
              <a:rPr lang="pl-PL" sz="1200" dirty="0" err="1"/>
              <a:t>Girasoles</a:t>
            </a:r>
            <a:r>
              <a:rPr lang="pl-PL" sz="1200" dirty="0"/>
              <a:t> I</a:t>
            </a:r>
            <a:r>
              <a:rPr lang="pl-PL" sz="1200" dirty="0" smtClean="0"/>
              <a:t>, znajdującym </a:t>
            </a:r>
            <a:r>
              <a:rPr lang="pl-PL" sz="1200" dirty="0"/>
              <a:t>się przy ulicy San Juan de </a:t>
            </a:r>
            <a:r>
              <a:rPr lang="pl-PL" sz="1200" dirty="0" err="1"/>
              <a:t>dios</a:t>
            </a:r>
            <a:r>
              <a:rPr lang="pl-PL" sz="1200" dirty="0"/>
              <a:t> 48.</a:t>
            </a:r>
          </a:p>
          <a:p>
            <a:pPr>
              <a:buNone/>
            </a:pPr>
            <a:r>
              <a:rPr lang="pl-PL" sz="1200" dirty="0" smtClean="0"/>
              <a:t>www.hotellosgirasoles.es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sz="1200" dirty="0" smtClean="0"/>
              <a:t>Każdy </a:t>
            </a:r>
            <a:r>
              <a:rPr lang="pl-PL" sz="1200" dirty="0"/>
              <a:t>gość będzie posiadał swój własny klucz i jest za niego odpowiedzialny.</a:t>
            </a:r>
          </a:p>
          <a:p>
            <a:pPr>
              <a:buNone/>
            </a:pPr>
            <a:r>
              <a:rPr lang="pl-PL" sz="1200" dirty="0"/>
              <a:t>W celu uniknięcia kradzieży, wskazane jest każdorazowe zamykanie </a:t>
            </a:r>
            <a:r>
              <a:rPr lang="pl-PL" sz="1200" dirty="0" smtClean="0"/>
              <a:t>drzwi.</a:t>
            </a:r>
            <a:endParaRPr lang="pl-PL" sz="1200" dirty="0"/>
          </a:p>
          <a:p>
            <a:pPr>
              <a:buNone/>
            </a:pPr>
            <a:r>
              <a:rPr lang="pl-PL" sz="1200" dirty="0"/>
              <a:t>Każdy gość ponosi odpowiedzialność za spowodowanie jakichkolwiek </a:t>
            </a:r>
            <a:r>
              <a:rPr lang="pl-PL" sz="1200" dirty="0" smtClean="0"/>
              <a:t>szkód materialnych</a:t>
            </a:r>
            <a:r>
              <a:rPr lang="pl-PL" sz="1200" dirty="0"/>
              <a:t>.</a:t>
            </a:r>
          </a:p>
          <a:p>
            <a:pPr>
              <a:buNone/>
            </a:pPr>
            <a:r>
              <a:rPr lang="pl-PL" sz="1200" dirty="0" smtClean="0"/>
              <a:t>Podczas </a:t>
            </a:r>
            <a:r>
              <a:rPr lang="pl-PL" sz="1200" dirty="0"/>
              <a:t>pobytu w apartamentach zabrania się:</a:t>
            </a:r>
          </a:p>
          <a:p>
            <a:pPr>
              <a:buNone/>
            </a:pPr>
            <a:r>
              <a:rPr lang="pl-PL" sz="1200" dirty="0"/>
              <a:t>- palenia na terenie budynku.</a:t>
            </a:r>
          </a:p>
          <a:p>
            <a:pPr>
              <a:buNone/>
            </a:pPr>
            <a:r>
              <a:rPr lang="pl-PL" sz="1200" dirty="0"/>
              <a:t>- wnoszenia i spożywania napojów </a:t>
            </a:r>
            <a:r>
              <a:rPr lang="pl-PL" sz="1200" dirty="0" err="1" smtClean="0"/>
              <a:t>alkohlowych</a:t>
            </a:r>
            <a:r>
              <a:rPr lang="pl-PL" sz="1200" dirty="0"/>
              <a:t>.</a:t>
            </a:r>
          </a:p>
          <a:p>
            <a:pPr>
              <a:buNone/>
            </a:pPr>
            <a:r>
              <a:rPr lang="pl-PL" sz="1200" dirty="0"/>
              <a:t>- hałasowania i zakłócania spokoju innym gościom, szczególnie podczas ciszy nocnej</a:t>
            </a:r>
          </a:p>
          <a:p>
            <a:pPr>
              <a:buNone/>
            </a:pPr>
            <a:r>
              <a:rPr lang="pl-PL" sz="1200" dirty="0"/>
              <a:t>(od 22:00 do 09:00).</a:t>
            </a:r>
          </a:p>
          <a:p>
            <a:pPr>
              <a:buNone/>
            </a:pPr>
            <a:r>
              <a:rPr lang="pl-PL" sz="1200" dirty="0"/>
              <a:t>- przyjmowania gości z zewnątrz.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000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-180528" y="1412776"/>
            <a:ext cx="9059688" cy="45979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Restauracja Al.-</a:t>
            </a:r>
            <a:r>
              <a:rPr lang="pl-PL" sz="1800" dirty="0" err="1" smtClean="0"/>
              <a:t>Hambre</a:t>
            </a:r>
            <a:r>
              <a:rPr lang="pl-PL" sz="1800" dirty="0" smtClean="0"/>
              <a:t> </a:t>
            </a:r>
            <a:r>
              <a:rPr lang="pl-PL" sz="1050" dirty="0" smtClean="0"/>
              <a:t>( obiady i kolacje) 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000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Fotos_Atenas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276768"/>
            <a:ext cx="3835152" cy="2555855"/>
          </a:xfrm>
          <a:prstGeom prst="rect">
            <a:avLst/>
          </a:prstGeom>
        </p:spPr>
      </p:pic>
      <p:pic>
        <p:nvPicPr>
          <p:cNvPr id="7" name="Obraz 6" descr="Fotos_Atenas-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65712"/>
            <a:ext cx="4267200" cy="2592288"/>
          </a:xfrm>
          <a:prstGeom prst="rect">
            <a:avLst/>
          </a:prstGeom>
        </p:spPr>
      </p:pic>
      <p:pic>
        <p:nvPicPr>
          <p:cNvPr id="8" name="Obraz 7" descr="Fotos_Atenas-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202856"/>
            <a:ext cx="4267200" cy="265514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004048" y="134076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500" dirty="0" smtClean="0"/>
          </a:p>
          <a:p>
            <a:pPr algn="ctr"/>
            <a:r>
              <a:rPr lang="pl-PL" sz="1500" dirty="0" smtClean="0"/>
              <a:t>Godziny posiłków mogą ulec zmianie w zależności od programu praktyk lub programu kulturowego.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978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400" b="1" dirty="0"/>
              <a:t>POSIŁKI</a:t>
            </a:r>
          </a:p>
          <a:p>
            <a:pPr>
              <a:buNone/>
            </a:pPr>
            <a:r>
              <a:rPr lang="pl-PL" sz="1600" b="1" dirty="0" smtClean="0"/>
              <a:t>Śniadania</a:t>
            </a:r>
            <a:endParaRPr lang="pl-PL" sz="1600" b="1" dirty="0"/>
          </a:p>
          <a:p>
            <a:pPr>
              <a:buNone/>
            </a:pPr>
            <a:r>
              <a:rPr lang="pl-PL" sz="1600" dirty="0" smtClean="0"/>
              <a:t>W hotelu </a:t>
            </a:r>
            <a:r>
              <a:rPr lang="pl-PL" sz="1600" dirty="0" err="1" smtClean="0"/>
              <a:t>Girasoles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Woda </a:t>
            </a:r>
            <a:r>
              <a:rPr lang="pl-PL" sz="1600" dirty="0"/>
              <a:t>z kranu w Granadzie jest pitna!!</a:t>
            </a:r>
          </a:p>
          <a:p>
            <a:pPr>
              <a:buNone/>
            </a:pPr>
            <a:r>
              <a:rPr lang="pl-PL" sz="1600" b="1" dirty="0" smtClean="0"/>
              <a:t>Obiady i kolacje</a:t>
            </a:r>
            <a:endParaRPr lang="pl-PL" sz="1600" b="1" dirty="0"/>
          </a:p>
          <a:p>
            <a:pPr>
              <a:buNone/>
            </a:pPr>
            <a:r>
              <a:rPr lang="pl-PL" sz="1600" dirty="0"/>
              <a:t>Serwowane będą w formie bufetu samoobsługowego w restauracji </a:t>
            </a:r>
            <a:r>
              <a:rPr lang="pl-PL" sz="1600" b="1" dirty="0"/>
              <a:t>Al-</a:t>
            </a:r>
            <a:r>
              <a:rPr lang="pl-PL" sz="1600" b="1" dirty="0" err="1"/>
              <a:t>hambre</a:t>
            </a:r>
            <a:r>
              <a:rPr lang="pl-PL" sz="1600" b="1" dirty="0"/>
              <a:t> przy</a:t>
            </a:r>
            <a:r>
              <a:rPr lang="pl-PL" sz="1600" dirty="0"/>
              <a:t> ulicy </a:t>
            </a:r>
            <a:r>
              <a:rPr lang="pl-PL" sz="1600" dirty="0" smtClean="0"/>
              <a:t>Gran Via </a:t>
            </a:r>
            <a:r>
              <a:rPr lang="pl-PL" sz="1600" dirty="0"/>
              <a:t>de Colón, 28. (</a:t>
            </a:r>
            <a:r>
              <a:rPr lang="pl-PL" sz="1600" dirty="0" smtClean="0"/>
              <a:t>www.al-hambre.es)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Restauracja oferuje szeroki wybór dań (od sałatek i chłodników, poprzez potrawy mięsne, </a:t>
            </a:r>
            <a:r>
              <a:rPr lang="pl-PL" sz="1600" dirty="0" smtClean="0"/>
              <a:t>rybne, makarony i </a:t>
            </a:r>
            <a:r>
              <a:rPr lang="pl-PL" sz="1600" dirty="0"/>
              <a:t>pizzę po desery i ciepłe </a:t>
            </a:r>
            <a:r>
              <a:rPr lang="pl-PL" sz="1600" dirty="0" smtClean="0"/>
              <a:t>napoje). </a:t>
            </a:r>
            <a:r>
              <a:rPr lang="pl-PL" sz="1600" dirty="0"/>
              <a:t>Do posiłku przysługuje tylko </a:t>
            </a:r>
            <a:r>
              <a:rPr lang="pl-PL" sz="1600" dirty="0" smtClean="0"/>
              <a:t>jeden </a:t>
            </a:r>
            <a:r>
              <a:rPr lang="pl-PL" sz="1600" dirty="0"/>
              <a:t>zimny napój.</a:t>
            </a:r>
          </a:p>
          <a:p>
            <a:pPr>
              <a:buNone/>
            </a:pPr>
            <a:r>
              <a:rPr lang="pl-PL" sz="1600" dirty="0"/>
              <a:t>Zabrania się wynoszenia jedzenia z restauracji.</a:t>
            </a:r>
          </a:p>
          <a:p>
            <a:pPr>
              <a:buNone/>
            </a:pPr>
            <a:r>
              <a:rPr lang="pl-PL" sz="1600" dirty="0"/>
              <a:t>Restauracja jest otwarta od 12:00 do 23:00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000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400" b="1" dirty="0"/>
              <a:t>TRANSPORT</a:t>
            </a:r>
          </a:p>
          <a:p>
            <a:pPr algn="ctr">
              <a:buNone/>
            </a:pPr>
            <a:r>
              <a:rPr lang="pl-PL" sz="1400" b="1" dirty="0" smtClean="0"/>
              <a:t>LOKALNY</a:t>
            </a:r>
          </a:p>
          <a:p>
            <a:pPr algn="ctr">
              <a:buNone/>
            </a:pPr>
            <a:endParaRPr lang="pl-PL" sz="1400" b="1" dirty="0"/>
          </a:p>
          <a:p>
            <a:pPr algn="ctr">
              <a:buNone/>
            </a:pPr>
            <a:endParaRPr lang="pl-PL" sz="1400" b="1" dirty="0"/>
          </a:p>
          <a:p>
            <a:pPr algn="ctr">
              <a:buNone/>
            </a:pPr>
            <a:r>
              <a:rPr lang="pl-PL" sz="2400" dirty="0"/>
              <a:t>Każdy uczestnik otrzyma naładowaną</a:t>
            </a:r>
          </a:p>
          <a:p>
            <a:pPr algn="ctr">
              <a:buNone/>
            </a:pPr>
            <a:r>
              <a:rPr lang="pl-PL" sz="2400" dirty="0"/>
              <a:t>kartę, która pozwala na przemieszczanie</a:t>
            </a:r>
          </a:p>
          <a:p>
            <a:pPr algn="ctr">
              <a:buNone/>
            </a:pPr>
            <a:r>
              <a:rPr lang="pl-PL" sz="2400" dirty="0"/>
              <a:t>się metrem i wszystkimi autobusami na</a:t>
            </a:r>
          </a:p>
          <a:p>
            <a:pPr algn="ctr">
              <a:buNone/>
            </a:pPr>
            <a:r>
              <a:rPr lang="pl-PL" sz="2400" dirty="0"/>
              <a:t>praktyki i po całym mieście.</a:t>
            </a:r>
          </a:p>
          <a:p>
            <a:pPr algn="ctr">
              <a:buNone/>
            </a:pPr>
            <a:r>
              <a:rPr lang="pl-PL" sz="2400" dirty="0"/>
              <a:t>Kartę należy oddać ostatniego dnia</a:t>
            </a:r>
          </a:p>
          <a:p>
            <a:pPr algn="ctr">
              <a:buNone/>
            </a:pPr>
            <a:r>
              <a:rPr lang="pl-PL" sz="2400" dirty="0"/>
              <a:t>opiekunowi grupy.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000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75894" y="260648"/>
            <a:ext cx="921989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8923" y="116632"/>
            <a:ext cx="8852416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125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pl-PL" sz="7200" b="1" dirty="0" smtClean="0">
                <a:latin typeface="Calibri" pitchFamily="34" charset="0"/>
              </a:rPr>
              <a:t>Uczestnicy proszeni są o :</a:t>
            </a:r>
            <a:r>
              <a:rPr lang="es-ES" sz="7200" b="1" dirty="0" smtClean="0">
                <a:latin typeface="Calibri" pitchFamily="34" charset="0"/>
              </a:rPr>
              <a:t> </a:t>
            </a:r>
            <a:endParaRPr lang="pl-PL" sz="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" dirty="0" smtClean="0">
                <a:latin typeface="Calibri" pitchFamily="34" charset="0"/>
              </a:rPr>
              <a:t> </a:t>
            </a:r>
            <a:endParaRPr lang="pl-PL" sz="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Wypełnienie ankiety dla Narodowej Agencji po zrealizowaniu praktyk zawodowych;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Wypełnianie ankiety (I) otrzymanej w szkole; ankiety (II) w trakcie praktyk oraz ankiety (III) po powrocie z praktyk;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Dostarczenie indywidualnego sprawozdania z pobytu na praktykach zawodowych (dodatkowe wytyczne);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Uczestnicy reprezentujący dany zawód, na podstawie materiałów, rozmów i obserwacji dokonywanych podczas praktyk, dokonają rozpoznania rynku przedsiębiorstw i analizy rozwoju danej gałęzi przemysłu informatycznego w Hiszpanii. Prezentacja ta zostanie przetłumaczona na język angielski (dodatkowe wytyczne);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Pomoc przy aktualizowaniu strony www projektu;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Artykuły o praktykach zagranicznych na stronie szkoły i gazetce szkolnej „Półprzewodnik Elektryczny”.</a:t>
            </a:r>
          </a:p>
          <a:p>
            <a:pPr>
              <a:buNone/>
            </a:pP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5600" dirty="0" smtClean="0">
                <a:latin typeface="Calibri" pitchFamily="34" charset="0"/>
              </a:rPr>
              <a:t> </a:t>
            </a: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8843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024064" cy="9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125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l-PL" sz="3600" dirty="0" smtClean="0">
                <a:latin typeface="Calibri" pitchFamily="34" charset="0"/>
              </a:rPr>
              <a:t>Proszę o wcześniejsze informacje dotyczące chorób, przyjmowanych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leków</a:t>
            </a:r>
            <a:r>
              <a:rPr lang="pl-PL" sz="3600" dirty="0" smtClean="0">
                <a:latin typeface="Calibri" pitchFamily="34" charset="0"/>
              </a:rPr>
              <a:t> oraz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alergii</a:t>
            </a:r>
            <a:r>
              <a:rPr lang="pl-PL" sz="3600" dirty="0" smtClean="0">
                <a:latin typeface="Calibri" pitchFamily="34" charset="0"/>
              </a:rPr>
              <a:t> ucznia.</a:t>
            </a:r>
          </a:p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l-PL" sz="3600" dirty="0" smtClean="0">
                <a:latin typeface="Calibri" pitchFamily="34" charset="0"/>
              </a:rPr>
              <a:t>Proszę przed wyjazdem upewnić się czy uczeń zabrał ze sobą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dowód osobisty/paszport</a:t>
            </a:r>
            <a:r>
              <a:rPr lang="pl-PL" sz="3600" dirty="0" smtClean="0">
                <a:latin typeface="Calibri" pitchFamily="34" charset="0"/>
              </a:rPr>
              <a:t> oraz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legitymację szkolną</a:t>
            </a:r>
            <a:r>
              <a:rPr lang="pl-PL" sz="3600" dirty="0" smtClean="0">
                <a:latin typeface="Calibri" pitchFamily="34" charset="0"/>
              </a:rPr>
              <a:t>.</a:t>
            </a:r>
          </a:p>
          <a:p>
            <a:pPr algn="just">
              <a:buNone/>
            </a:pPr>
            <a:r>
              <a:rPr lang="pl-PL" sz="3600" dirty="0" smtClean="0">
                <a:latin typeface="Calibri" pitchFamily="34" charset="0"/>
              </a:rPr>
              <a:t>Koniecznie trzeba zabrać potwierdzenie szczepienia przeciwko Covid-19 ( kod QR).</a:t>
            </a:r>
          </a:p>
          <a:p>
            <a:pPr algn="just">
              <a:buNone/>
            </a:pPr>
            <a:r>
              <a:rPr lang="pl-PL" sz="3600" dirty="0" smtClean="0">
                <a:latin typeface="Calibri" pitchFamily="34" charset="0"/>
              </a:rPr>
              <a:t>Dobrze jest zabrać ze sobą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paszport</a:t>
            </a:r>
            <a:r>
              <a:rPr lang="pl-PL" sz="3600" dirty="0" smtClean="0">
                <a:latin typeface="Calibri" pitchFamily="34" charset="0"/>
              </a:rPr>
              <a:t> jako drugi dokument.</a:t>
            </a:r>
          </a:p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>
              <a:buNone/>
            </a:pPr>
            <a:endParaRPr lang="pl-PL" sz="1200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8843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024064" cy="9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0" y="1196752"/>
            <a:ext cx="8784976" cy="4597971"/>
          </a:xfrm>
        </p:spPr>
        <p:txBody>
          <a:bodyPr>
            <a:noAutofit/>
          </a:bodyPr>
          <a:lstStyle/>
          <a:p>
            <a:pPr lvl="0" algn="ctr">
              <a:buClr>
                <a:srgbClr val="2DA2BF"/>
              </a:buClr>
              <a:buNone/>
            </a:pPr>
            <a:r>
              <a:rPr lang="pl-PL" sz="1800" b="1" dirty="0">
                <a:solidFill>
                  <a:prstClr val="black"/>
                </a:solidFill>
              </a:rPr>
              <a:t>Cele mobilności:</a:t>
            </a:r>
          </a:p>
          <a:p>
            <a:pPr lvl="0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1400" b="1" dirty="0">
                <a:solidFill>
                  <a:prstClr val="black"/>
                </a:solidFill>
              </a:rPr>
              <a:t>Rozwój zawodowy:</a:t>
            </a: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 - skonfrontowanie już nabytych wiadomości teoretycznych z praktyką oraz nabycie nowych umiejętności w zakresie wybranego kierunku; </a:t>
            </a:r>
          </a:p>
          <a:p>
            <a:pPr lvl="0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1400" b="1" dirty="0">
                <a:solidFill>
                  <a:prstClr val="black"/>
                </a:solidFill>
              </a:rPr>
              <a:t> Rozwój osobisty: </a:t>
            </a: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 - wykształcenie postawy odpowiedzialności, samodzielności w podejmowaniu decyzji; </a:t>
            </a: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 - umiejętność dobrej organizacji - zarządzania sobą, odwagi w warunkach przebywania poza miejscem zamieszkania; </a:t>
            </a: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 - wyrabianie nawyków ciągłego doskonalenia zawodowego i nabywania nowych umiejętności, niezbędnych dla zapewnienia mobilności na rynku pracy.</a:t>
            </a:r>
          </a:p>
          <a:p>
            <a:pPr lvl="0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1400" b="1" dirty="0">
                <a:solidFill>
                  <a:prstClr val="black"/>
                </a:solidFill>
              </a:rPr>
              <a:t>Kompetencje językowe: </a:t>
            </a: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 - podniesienie poziomu znajomości branżowego słownictwa w języku angielskim i podstawowych zwrotów w języku hiszpańskim; </a:t>
            </a: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 - doskonalenie komunikacji werbalnej, szczególnie w zakresie słownictwa zawodowego.</a:t>
            </a:r>
          </a:p>
          <a:p>
            <a:pPr lvl="0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1600" b="1" dirty="0">
                <a:solidFill>
                  <a:prstClr val="black"/>
                </a:solidFill>
              </a:rPr>
              <a:t> </a:t>
            </a:r>
            <a:r>
              <a:rPr lang="pl-PL" sz="1400" b="1" dirty="0">
                <a:solidFill>
                  <a:prstClr val="black"/>
                </a:solidFill>
              </a:rPr>
              <a:t>Kompetencje międzykulturowe: </a:t>
            </a:r>
            <a:endParaRPr lang="pl-PL" sz="1600" b="1" dirty="0">
              <a:solidFill>
                <a:prstClr val="black"/>
              </a:solidFill>
            </a:endParaRP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- integracja z nowym środowiskiem, wykształcenie poczucia przynależności do społeczności europejskiej; </a:t>
            </a: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- wykorzystanie posiadanej wiedzy w środowisku o charakterze międzynarodowym – spojrzenie z nowej perspektywy na obowiązki związane z wybranym zawodem, zaistnienie w środowisku o innej kulturze; </a:t>
            </a: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- przeniesienie zaobserwowanych pozytywnych wzorów postępowania na grunt polski; </a:t>
            </a: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          - wykształcenie postawy tolerancji i otwartości na inne kultury; </a:t>
            </a:r>
          </a:p>
          <a:p>
            <a:pPr lvl="0" algn="just">
              <a:buClr>
                <a:srgbClr val="2DA2BF"/>
              </a:buClr>
              <a:buNone/>
            </a:pPr>
            <a:r>
              <a:rPr lang="pl-PL" sz="1200" dirty="0">
                <a:solidFill>
                  <a:prstClr val="black"/>
                </a:solidFill>
              </a:rPr>
              <a:t>                               - poznanie historii, architektury oraz geografii Hiszpanii.</a:t>
            </a:r>
          </a:p>
          <a:p>
            <a:pPr algn="just"/>
            <a:endParaRPr lang="pl-PL" sz="1200" dirty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7140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1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230425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dirty="0" smtClean="0"/>
              <a:t>P</a:t>
            </a:r>
            <a:r>
              <a:rPr lang="pl-PL" sz="2500" dirty="0" smtClean="0"/>
              <a:t>roszę, aby każdy z Was zabrał ze sobą opakowanie „Ptasiego Mleczka” albo „Michałków”.</a:t>
            </a:r>
          </a:p>
          <a:p>
            <a:pPr algn="ctr">
              <a:buNone/>
            </a:pPr>
            <a:r>
              <a:rPr lang="pl-PL" sz="6500" dirty="0" smtClean="0">
                <a:sym typeface="Wingdings" pitchFamily="2" charset="2"/>
              </a:rPr>
              <a:t> </a:t>
            </a:r>
            <a:endParaRPr lang="pl-PL" sz="65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Prośba</a:t>
            </a:r>
            <a:endParaRPr lang="pl-PL" dirty="0"/>
          </a:p>
        </p:txBody>
      </p:sp>
      <p:sp>
        <p:nvSpPr>
          <p:cNvPr id="1026" name="AutoShape 2" descr="Znalezione obrazy dla zapytania ptasie mleczko"/>
          <p:cNvSpPr>
            <a:spLocks noChangeAspect="1" noChangeArrowheads="1"/>
          </p:cNvSpPr>
          <p:nvPr/>
        </p:nvSpPr>
        <p:spPr bwMode="auto">
          <a:xfrm>
            <a:off x="155575" y="-2019300"/>
            <a:ext cx="4210050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ptasie mleczko"/>
          <p:cNvSpPr>
            <a:spLocks noChangeAspect="1" noChangeArrowheads="1"/>
          </p:cNvSpPr>
          <p:nvPr/>
        </p:nvSpPr>
        <p:spPr bwMode="auto">
          <a:xfrm>
            <a:off x="155575" y="-2019300"/>
            <a:ext cx="4210050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 Dziękuję za uwagę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sz="2000" dirty="0" smtClean="0"/>
          </a:p>
          <a:p>
            <a:pPr algn="r">
              <a:buNone/>
            </a:pPr>
            <a:r>
              <a:rPr lang="pl-PL" sz="2000" dirty="0" smtClean="0"/>
              <a:t>Koordynator projektu</a:t>
            </a:r>
          </a:p>
          <a:p>
            <a:pPr algn="r">
              <a:buNone/>
            </a:pPr>
            <a:r>
              <a:rPr lang="pl-PL" sz="2000" dirty="0" smtClean="0"/>
              <a:t>Magdalena Szeligowska</a:t>
            </a:r>
          </a:p>
          <a:p>
            <a:pPr algn="r">
              <a:buNone/>
            </a:pPr>
            <a:r>
              <a:rPr lang="pl-PL" sz="2000" dirty="0" smtClean="0"/>
              <a:t>e-mail: </a:t>
            </a:r>
          </a:p>
          <a:p>
            <a:pPr algn="r">
              <a:buNone/>
            </a:pPr>
            <a:r>
              <a:rPr lang="pl-PL" sz="2000" dirty="0" smtClean="0">
                <a:cs typeface="Andalus" panose="02020603050405020304" pitchFamily="18" charset="-78"/>
                <a:hlinkClick r:id="rId2"/>
              </a:rPr>
              <a:t>m.szeligowska@elektryk.edu.pl</a:t>
            </a:r>
            <a:endParaRPr lang="pl-PL" sz="2000" dirty="0">
              <a:cs typeface="Andalus" panose="02020603050405020304" pitchFamily="18" charset="-78"/>
              <a:hlinkClick r:id="rId2"/>
            </a:endParaRPr>
          </a:p>
          <a:p>
            <a:pPr algn="r">
              <a:buNone/>
            </a:pPr>
            <a:r>
              <a:rPr lang="pl-PL" sz="2000" dirty="0" smtClean="0">
                <a:cs typeface="Andalus" panose="02020603050405020304" pitchFamily="18" charset="-78"/>
                <a:hlinkClick r:id="rId2"/>
              </a:rPr>
              <a:t>admprojekt@zse.biaman.pl</a:t>
            </a:r>
            <a:r>
              <a:rPr lang="pl-PL" sz="2000" dirty="0" smtClean="0">
                <a:cs typeface="Andalus" panose="02020603050405020304" pitchFamily="18" charset="-78"/>
              </a:rPr>
              <a:t>  </a:t>
            </a:r>
          </a:p>
          <a:p>
            <a:pPr algn="r">
              <a:buNone/>
            </a:pPr>
            <a:endParaRPr lang="pl-PL" sz="2000" dirty="0" smtClean="0">
              <a:solidFill>
                <a:schemeClr val="tx1">
                  <a:lumMod val="95000"/>
                  <a:lumOff val="5000"/>
                </a:schemeClr>
              </a:solidFill>
              <a:cs typeface="Andalus" panose="02020603050405020304" pitchFamily="18" charset="-78"/>
            </a:endParaRPr>
          </a:p>
          <a:p>
            <a:pPr algn="r">
              <a:buNone/>
            </a:pPr>
            <a:r>
              <a:rPr lang="pl-PL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 </a:t>
            </a:r>
          </a:p>
          <a:p>
            <a:pPr algn="r">
              <a:buNone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hjjh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36" y="15240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4000" smtClean="0"/>
              <a:t>Prezentacja będzie dostępna na stronie:</a:t>
            </a:r>
            <a:br>
              <a:rPr lang="pl-PL" sz="4000" smtClean="0"/>
            </a:br>
            <a:r>
              <a:rPr lang="pl-PL" sz="4000" smtClean="0"/>
              <a:t>http://erasmus.zse.bialystok.pl</a:t>
            </a:r>
            <a:endParaRPr lang="pl-PL" sz="4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1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600" b="1" dirty="0" smtClean="0">
                <a:latin typeface="Calibri" pitchFamily="34" charset="0"/>
              </a:rPr>
              <a:t>Informacje o partnerze:</a:t>
            </a:r>
          </a:p>
          <a:p>
            <a:pPr algn="just">
              <a:buNone/>
            </a:pPr>
            <a:r>
              <a:rPr lang="pl-PL" sz="1800" b="1" dirty="0" err="1" smtClean="0">
                <a:latin typeface="Calibri" pitchFamily="34" charset="0"/>
              </a:rPr>
              <a:t>Eurolinks</a:t>
            </a:r>
            <a:r>
              <a:rPr lang="pl-PL" sz="1800" b="1" dirty="0" smtClean="0">
                <a:latin typeface="Calibri" pitchFamily="34" charset="0"/>
              </a:rPr>
              <a:t> </a:t>
            </a:r>
            <a:r>
              <a:rPr lang="pl-PL" sz="1800" b="1" dirty="0" err="1" smtClean="0">
                <a:latin typeface="Calibri" pitchFamily="34" charset="0"/>
              </a:rPr>
              <a:t>Projects</a:t>
            </a:r>
            <a:r>
              <a:rPr lang="pl-PL" sz="1800" b="1" dirty="0" smtClean="0">
                <a:latin typeface="Calibri" pitchFamily="34" charset="0"/>
              </a:rPr>
              <a:t> S.L. </a:t>
            </a:r>
            <a:r>
              <a:rPr lang="pl-PL" sz="1800" dirty="0" smtClean="0">
                <a:latin typeface="Calibri" pitchFamily="34" charset="0"/>
              </a:rPr>
              <a:t>jest hiszpańską firmą, pośredniczy i koordynuje projekty europejskie, świadczy usługi edukacyjne</a:t>
            </a:r>
          </a:p>
          <a:p>
            <a:pPr algn="just">
              <a:buNone/>
            </a:pPr>
            <a:r>
              <a:rPr lang="pl-PL" sz="1800" b="1" dirty="0" err="1">
                <a:latin typeface="Calibri" pitchFamily="34" charset="0"/>
              </a:rPr>
              <a:t>Eurolinks</a:t>
            </a:r>
            <a:r>
              <a:rPr lang="pl-PL" sz="1800" b="1" dirty="0">
                <a:latin typeface="Calibri" pitchFamily="34" charset="0"/>
              </a:rPr>
              <a:t> </a:t>
            </a:r>
            <a:r>
              <a:rPr lang="pl-PL" sz="1800" b="1" dirty="0" err="1">
                <a:latin typeface="Calibri" pitchFamily="34" charset="0"/>
              </a:rPr>
              <a:t>Projects</a:t>
            </a:r>
            <a:r>
              <a:rPr lang="pl-PL" sz="1800" b="1" dirty="0">
                <a:latin typeface="Calibri" pitchFamily="34" charset="0"/>
              </a:rPr>
              <a:t> S.L. </a:t>
            </a:r>
            <a:r>
              <a:rPr lang="pl-PL" sz="1800" dirty="0" smtClean="0">
                <a:latin typeface="Calibri" pitchFamily="34" charset="0"/>
              </a:rPr>
              <a:t>organizuje i pośredniczy w projektach mobilności programu Erasmus+. Organizuje przygotowanie do mobilności oraz realizuje je. Posiada doświadczenie w organizacji projektów dotyczących praktyk zawodowych dla uczniów zarówno w szkołach jak i firmach. W ramach swoich usług kompleksowo organizuje zakwaterowanie, wyżywienie, transport, zarządzanie dokumentacją projektu, lekcje języka hiszpańskiego, program kulturowy. Do tej pory zorganizowała liczne projekty praktyk zawodowych w zakresie: informatyki, elektryki, elektroniki, mechatroniki  itp.</a:t>
            </a:r>
          </a:p>
          <a:p>
            <a:pPr algn="just">
              <a:buNone/>
            </a:pPr>
            <a:r>
              <a:rPr lang="pl-PL" sz="2200" b="1" dirty="0" smtClean="0">
                <a:latin typeface="Calibri" pitchFamily="34" charset="0"/>
              </a:rPr>
              <a:t>Koordynatorem projektu ze strony firmy jest Aneta Sikora</a:t>
            </a:r>
          </a:p>
          <a:p>
            <a:pPr algn="just">
              <a:buNone/>
            </a:pPr>
            <a:r>
              <a:rPr lang="pl-PL" sz="2200" b="1" dirty="0" smtClean="0">
                <a:latin typeface="Calibri" pitchFamily="34" charset="0"/>
              </a:rPr>
              <a:t>Nr tel. </a:t>
            </a:r>
            <a:r>
              <a:rPr lang="pl-PL" sz="2200" b="1" dirty="0">
                <a:latin typeface="Calibri" pitchFamily="34" charset="0"/>
              </a:rPr>
              <a:t>+34 </a:t>
            </a:r>
            <a:r>
              <a:rPr lang="pl-PL" sz="2200" b="1" dirty="0" smtClean="0">
                <a:latin typeface="Calibri" pitchFamily="34" charset="0"/>
              </a:rPr>
              <a:t>675559415</a:t>
            </a:r>
          </a:p>
          <a:p>
            <a:pPr algn="just">
              <a:buNone/>
            </a:pPr>
            <a:r>
              <a:rPr lang="pl-PL" sz="1100" dirty="0"/>
              <a:t>Aconcagua 8-2C, </a:t>
            </a:r>
            <a:r>
              <a:rPr lang="pl-PL" sz="1100" dirty="0" smtClean="0"/>
              <a:t>18010 Granada</a:t>
            </a:r>
          </a:p>
          <a:p>
            <a:pPr algn="just">
              <a:buNone/>
            </a:pPr>
            <a:r>
              <a:rPr lang="pl-PL" sz="1400" u="sng" dirty="0" smtClean="0"/>
              <a:t>www.eurolinksprojects.com</a:t>
            </a:r>
            <a:endParaRPr lang="pl-PL" sz="1400" u="sng" dirty="0"/>
          </a:p>
        </p:txBody>
      </p:sp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5085184"/>
            <a:ext cx="2647260" cy="15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5516" y="1412776"/>
            <a:ext cx="8712968" cy="4525963"/>
          </a:xfrm>
        </p:spPr>
        <p:txBody>
          <a:bodyPr>
            <a:normAutofit fontScale="92500"/>
          </a:bodyPr>
          <a:lstStyle/>
          <a:p>
            <a:pPr lvl="0" algn="ctr">
              <a:buClr>
                <a:srgbClr val="2DA2BF"/>
              </a:buClr>
              <a:buNone/>
            </a:pPr>
            <a:r>
              <a:rPr lang="pl-PL" sz="2300" b="1" dirty="0">
                <a:solidFill>
                  <a:prstClr val="black"/>
                </a:solidFill>
              </a:rPr>
              <a:t>Uczestnikom projektu zostaje zapewniony kompleksowy nadzór nad przebiegiem praktyk:</a:t>
            </a:r>
          </a:p>
          <a:p>
            <a:pPr lvl="0" algn="ctr">
              <a:buClr>
                <a:srgbClr val="2DA2BF"/>
              </a:buClr>
              <a:buNone/>
            </a:pPr>
            <a:endParaRPr lang="pl-PL" sz="1500" b="1" dirty="0">
              <a:solidFill>
                <a:prstClr val="black"/>
              </a:solidFill>
            </a:endParaRPr>
          </a:p>
          <a:p>
            <a:pPr lvl="0" algn="just">
              <a:buClr>
                <a:srgbClr val="2DA2BF"/>
              </a:buClr>
            </a:pPr>
            <a:r>
              <a:rPr lang="pl-PL" sz="2300" dirty="0">
                <a:solidFill>
                  <a:prstClr val="black"/>
                </a:solidFill>
              </a:rPr>
              <a:t>Koordynator ze strony Hiszpanów zapewni niezbędne informacje dot. pobytu, zakładów, w których odbywać się będą praktyki, lokalnego transportu, miejscowego życia, a także numerów alarmowych.</a:t>
            </a:r>
          </a:p>
          <a:p>
            <a:pPr lvl="0" algn="just">
              <a:buClr>
                <a:srgbClr val="2DA2BF"/>
              </a:buClr>
            </a:pPr>
            <a:r>
              <a:rPr lang="pl-PL" sz="2300" dirty="0">
                <a:solidFill>
                  <a:prstClr val="black"/>
                </a:solidFill>
              </a:rPr>
              <a:t>Regularny monitoring oraz wizyty ewaluacyjne w miejscu pracy praktykanta.</a:t>
            </a:r>
          </a:p>
          <a:p>
            <a:pPr lvl="0" algn="just">
              <a:buClr>
                <a:srgbClr val="2DA2BF"/>
              </a:buClr>
            </a:pPr>
            <a:r>
              <a:rPr lang="pl-PL" sz="2300" dirty="0">
                <a:solidFill>
                  <a:prstClr val="black"/>
                </a:solidFill>
              </a:rPr>
              <a:t>Cotygodniowe rozmowy z praktykantami w celu omówienia warunków pobytu i uwag dotyczących praktyk.</a:t>
            </a:r>
          </a:p>
          <a:p>
            <a:pPr lvl="0" algn="just">
              <a:buClr>
                <a:srgbClr val="2DA2BF"/>
              </a:buClr>
            </a:pPr>
            <a:r>
              <a:rPr lang="pl-PL" sz="2300" dirty="0">
                <a:solidFill>
                  <a:prstClr val="black"/>
                </a:solidFill>
              </a:rPr>
              <a:t>Całodobowa dyspozycyjność członków zespołu </a:t>
            </a:r>
            <a:r>
              <a:rPr lang="pl-PL" sz="2300" dirty="0" err="1" smtClean="0">
                <a:solidFill>
                  <a:prstClr val="black"/>
                </a:solidFill>
              </a:rPr>
              <a:t>Eurolinks</a:t>
            </a:r>
            <a:r>
              <a:rPr lang="pl-PL" sz="2300" dirty="0" smtClean="0">
                <a:solidFill>
                  <a:prstClr val="black"/>
                </a:solidFill>
              </a:rPr>
              <a:t> </a:t>
            </a:r>
            <a:r>
              <a:rPr lang="pl-PL" sz="2300" dirty="0" err="1" smtClean="0">
                <a:solidFill>
                  <a:prstClr val="black"/>
                </a:solidFill>
              </a:rPr>
              <a:t>Projects</a:t>
            </a:r>
            <a:r>
              <a:rPr lang="pl-PL" sz="2300" dirty="0" smtClean="0">
                <a:solidFill>
                  <a:prstClr val="black"/>
                </a:solidFill>
              </a:rPr>
              <a:t> S.L. w </a:t>
            </a:r>
            <a:r>
              <a:rPr lang="pl-PL" sz="2300" dirty="0">
                <a:solidFill>
                  <a:prstClr val="black"/>
                </a:solidFill>
              </a:rPr>
              <a:t>razie nagłych wypadków.</a:t>
            </a:r>
          </a:p>
          <a:p>
            <a:pPr algn="ctr">
              <a:buNone/>
            </a:pPr>
            <a:endParaRPr lang="pl-PL" sz="1400" u="sng" dirty="0"/>
          </a:p>
        </p:txBody>
      </p:sp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5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latin typeface="Calibri" pitchFamily="34" charset="0"/>
              </a:rPr>
              <a:t>Dokumenty programu</a:t>
            </a:r>
          </a:p>
          <a:p>
            <a:pPr algn="ctr">
              <a:buNone/>
            </a:pPr>
            <a:endParaRPr lang="pl-PL" sz="2000" dirty="0" smtClean="0">
              <a:latin typeface="Calibri" pitchFamily="34" charset="0"/>
            </a:endParaRPr>
          </a:p>
          <a:p>
            <a:pPr marL="109728" indent="0">
              <a:buNone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UMOWA FINANSOWA-2 </a:t>
            </a: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egzemplarze, umowa podpisana przez uczestnika i rodzica, przed wyjazdem, jeden egzemplarz oddany koordynatorowi</a:t>
            </a:r>
          </a:p>
          <a:p>
            <a:pPr marL="109728" indent="0">
              <a:buNone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POROZUMENIE O PROGRAMIE ZAJĘĆ </a:t>
            </a: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2 egzemplarze, podpisuje uczestnik i rodzic, zabiera ze sobą do Hiszpanii, uzyskuje podpisy wszystkich wymienionych stron, jeden egzemplarz zostawia sobie, drugi po powrocie przekazuje koordynatorowi;</a:t>
            </a:r>
          </a:p>
          <a:p>
            <a:pPr marL="109728" indent="0">
              <a:buNone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DZIENNICZEK PRAKTYK- </a:t>
            </a: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wypełniany każdego dnia roboczego, po praktykach podpisuje opiekun praktyk w Hiszpanii, po powrocie przekazuje koordynatorowi z ZSE;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716016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latin typeface="Calibri" pitchFamily="34" charset="0"/>
              </a:rPr>
              <a:t>Dokumenty programu</a:t>
            </a:r>
          </a:p>
          <a:p>
            <a:pPr algn="just">
              <a:buNone/>
            </a:pPr>
            <a:r>
              <a:rPr lang="pl-PL" sz="1600" dirty="0">
                <a:latin typeface="Calibri" pitchFamily="34" charset="0"/>
              </a:rPr>
              <a:t>4</a:t>
            </a:r>
            <a:r>
              <a:rPr lang="pl-PL" sz="1700" dirty="0" smtClean="0">
                <a:latin typeface="Calibri" pitchFamily="34" charset="0"/>
              </a:rPr>
              <a:t>. </a:t>
            </a:r>
            <a:r>
              <a:rPr lang="pl-PL" sz="1700" b="1" dirty="0" smtClean="0">
                <a:latin typeface="Calibri" pitchFamily="34" charset="0"/>
              </a:rPr>
              <a:t>INDYWIDUALNY WYKAZ OSIĄGNIĘĆ ECVET- </a:t>
            </a:r>
            <a:r>
              <a:rPr lang="pl-PL" sz="1700" dirty="0" smtClean="0">
                <a:latin typeface="Calibri" pitchFamily="34" charset="0"/>
              </a:rPr>
              <a:t>2 egzemplarze- podpisuje uczestnik, zabiera ze sobą do Hiszpanii, po odbytych praktykach uzyskuje podpis opiekuna z zakładu pracy i po powrocie przekazuje obydwa egzemplarze koordynatorowi w szkole;</a:t>
            </a:r>
          </a:p>
          <a:p>
            <a:pPr algn="just">
              <a:buNone/>
            </a:pPr>
            <a:r>
              <a:rPr lang="pl-PL" sz="1700" dirty="0">
                <a:latin typeface="Calibri" pitchFamily="34" charset="0"/>
              </a:rPr>
              <a:t>5</a:t>
            </a:r>
            <a:r>
              <a:rPr lang="pl-PL" sz="1700" dirty="0" smtClean="0">
                <a:latin typeface="Calibri" pitchFamily="34" charset="0"/>
              </a:rPr>
              <a:t>. </a:t>
            </a:r>
            <a:r>
              <a:rPr lang="pl-PL" sz="1700" b="1" dirty="0" smtClean="0">
                <a:latin typeface="Calibri" pitchFamily="34" charset="0"/>
              </a:rPr>
              <a:t>ZADANIA DO WYKONANIA- prezentacja dot. branży, w której realizowana jest praktyka zawodowa w </a:t>
            </a:r>
            <a:r>
              <a:rPr lang="pl-PL" sz="1700" dirty="0" smtClean="0">
                <a:latin typeface="Calibri" pitchFamily="34" charset="0"/>
              </a:rPr>
              <a:t>2 egzemplarzach, jeden z nich podpisuje przed wyjazdem na praktyki i przekazuje koordynatorowi, drugi zatrzymuje dla siebie, do końca grudnia 2021r. powinien wywiązać się z zadań, które ma wykonać, przekazując je osobiście (w wersji elektronicznej) lub przesyłając na mail: m.szeligowska@elektryk.edu.pl, w wersji elektronicznej koordynatorowi prezentację i sprawozdanie;</a:t>
            </a:r>
          </a:p>
          <a:p>
            <a:pPr algn="just">
              <a:buNone/>
            </a:pPr>
            <a:r>
              <a:rPr lang="pl-PL" sz="1700" dirty="0">
                <a:latin typeface="Calibri" pitchFamily="34" charset="0"/>
              </a:rPr>
              <a:t>6</a:t>
            </a:r>
            <a:r>
              <a:rPr lang="pl-PL" sz="1700" dirty="0" smtClean="0">
                <a:latin typeface="Calibri" pitchFamily="34" charset="0"/>
              </a:rPr>
              <a:t>. </a:t>
            </a:r>
            <a:r>
              <a:rPr lang="pl-PL" sz="1700" b="1" dirty="0" smtClean="0">
                <a:latin typeface="Calibri" pitchFamily="34" charset="0"/>
              </a:rPr>
              <a:t>REGULAMIN POBYTU NA PRAKTYKACH ZAWODOWYCH- </a:t>
            </a:r>
            <a:r>
              <a:rPr lang="pl-PL" sz="1700" dirty="0" smtClean="0">
                <a:latin typeface="Calibri" pitchFamily="34" charset="0"/>
              </a:rPr>
              <a:t>2 egzemplarze, uczestnik i rodzic zapoznają się z regulaminem, podpisują, jeden podpisany egzemplarz przed wyjazdem należy oddać koordynatorowi projektu, drugi zabrać ze sobą i stosować się do niego.</a:t>
            </a:r>
          </a:p>
          <a:p>
            <a:pPr algn="just">
              <a:buNone/>
            </a:pPr>
            <a:endParaRPr lang="pl-PL" sz="1600" dirty="0" smtClean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5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Clr>
                <a:srgbClr val="2DA2BF"/>
              </a:buClr>
              <a:buNone/>
            </a:pPr>
            <a:r>
              <a:rPr lang="pl-PL" sz="2000" b="1" dirty="0">
                <a:solidFill>
                  <a:prstClr val="black"/>
                </a:solidFill>
                <a:latin typeface="Calibri" pitchFamily="34" charset="0"/>
              </a:rPr>
              <a:t>Uczestnikom projektu zostaje zapewnione przygotowanie pedagogiczne, językowe i kulturowe przed wyjazdem praktyk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ctr">
              <a:buClr>
                <a:srgbClr val="2DA2BF"/>
              </a:buClr>
              <a:buNone/>
            </a:pP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  <a:p>
            <a:pPr lvl="0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2000" dirty="0" smtClean="0">
                <a:solidFill>
                  <a:prstClr val="black"/>
                </a:solidFill>
                <a:latin typeface="Calibri" pitchFamily="34" charset="0"/>
              </a:rPr>
              <a:t>10-godzinne </a:t>
            </a:r>
            <a:r>
              <a:rPr lang="pl-PL" sz="2000" dirty="0">
                <a:solidFill>
                  <a:prstClr val="black"/>
                </a:solidFill>
                <a:latin typeface="Calibri" pitchFamily="34" charset="0"/>
              </a:rPr>
              <a:t>przygotowanie z podstaw języka </a:t>
            </a:r>
            <a:r>
              <a:rPr lang="pl-PL" sz="2000" dirty="0" smtClean="0">
                <a:solidFill>
                  <a:prstClr val="black"/>
                </a:solidFill>
                <a:latin typeface="Calibri" pitchFamily="34" charset="0"/>
              </a:rPr>
              <a:t>hiszpańskiego;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  <a:p>
            <a:pPr lvl="0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2000" dirty="0">
                <a:solidFill>
                  <a:prstClr val="black"/>
                </a:solidFill>
                <a:latin typeface="Calibri" pitchFamily="34" charset="0"/>
              </a:rPr>
              <a:t>2-godzinne przygotowanie kulturowe przeprowadzone przez nauczycielkę języka hiszpańskiego;</a:t>
            </a:r>
          </a:p>
          <a:p>
            <a:pPr lvl="0" algn="just">
              <a:buClr>
                <a:srgbClr val="2DA2BF"/>
              </a:buClr>
              <a:buFont typeface="Wingdings" pitchFamily="2" charset="2"/>
              <a:buChar char="v"/>
            </a:pPr>
            <a:r>
              <a:rPr lang="pl-PL" sz="2000" dirty="0">
                <a:solidFill>
                  <a:prstClr val="black"/>
                </a:solidFill>
                <a:latin typeface="Calibri" pitchFamily="34" charset="0"/>
              </a:rPr>
              <a:t>10-godzinne przygotowanie w języku </a:t>
            </a:r>
            <a:r>
              <a:rPr lang="pl-PL" sz="2000" dirty="0" smtClean="0">
                <a:solidFill>
                  <a:prstClr val="black"/>
                </a:solidFill>
                <a:latin typeface="Calibri" pitchFamily="34" charset="0"/>
              </a:rPr>
              <a:t>angielskim- </a:t>
            </a:r>
            <a:r>
              <a:rPr lang="pl-PL" sz="2000" dirty="0">
                <a:solidFill>
                  <a:prstClr val="black"/>
                </a:solidFill>
                <a:latin typeface="Calibri" pitchFamily="34" charset="0"/>
              </a:rPr>
              <a:t>podczas zajęć pozalekcyjnych</a:t>
            </a:r>
            <a:r>
              <a:rPr lang="pl-PL" sz="2000" dirty="0" smtClean="0">
                <a:solidFill>
                  <a:prstClr val="black"/>
                </a:solidFill>
                <a:latin typeface="Calibri" pitchFamily="34" charset="0"/>
              </a:rPr>
              <a:t>;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8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3381</TotalTime>
  <Words>1648</Words>
  <Application>Microsoft Office PowerPoint</Application>
  <PresentationFormat>Pokaz na ekranie (4:3)</PresentationFormat>
  <Paragraphs>211</Paragraphs>
  <Slides>31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0" baseType="lpstr">
      <vt:lpstr>Andalus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Miejsca </vt:lpstr>
      <vt:lpstr>Miejsca </vt:lpstr>
      <vt:lpstr>Prośba</vt:lpstr>
      <vt:lpstr>hjjh</vt:lpstr>
    </vt:vector>
  </TitlesOfParts>
  <Company>Ministrerstwo Edukacji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</dc:creator>
  <cp:lastModifiedBy>Magda Ewa</cp:lastModifiedBy>
  <cp:revision>234</cp:revision>
  <dcterms:created xsi:type="dcterms:W3CDTF">2016-09-01T12:39:40Z</dcterms:created>
  <dcterms:modified xsi:type="dcterms:W3CDTF">2021-11-09T20:08:34Z</dcterms:modified>
</cp:coreProperties>
</file>