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5" r:id="rId27"/>
    <p:sldId id="281" r:id="rId28"/>
    <p:sldId id="282" r:id="rId29"/>
    <p:sldId id="283" r:id="rId30"/>
    <p:sldId id="284" r:id="rId31"/>
    <p:sldId id="286" r:id="rId32"/>
    <p:sldId id="287" r:id="rId33"/>
    <p:sldId id="288" r:id="rId34"/>
    <p:sldId id="289" r:id="rId35"/>
    <p:sldId id="290" r:id="rId36"/>
    <p:sldId id="291" r:id="rId37"/>
    <p:sldId id="293" r:id="rId38"/>
    <p:sldId id="292" r:id="rId39"/>
    <p:sldId id="294" r:id="rId40"/>
    <p:sldId id="295" r:id="rId41"/>
    <p:sldId id="296" r:id="rId42"/>
    <p:sldId id="297" r:id="rId43"/>
    <p:sldId id="299" r:id="rId44"/>
    <p:sldId id="298" r:id="rId4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9" d="100"/>
          <a:sy n="59" d="100"/>
        </p:scale>
        <p:origin x="-1674"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7B2C6C19-3527-401D-8E46-9289515CA625}" type="datetimeFigureOut">
              <a:rPr lang="pl-PL" smtClean="0"/>
              <a:t>2019-12-17</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F7191D22-FAEA-4D61-A13B-92423FED3AED}"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B2C6C19-3527-401D-8E46-9289515CA625}" type="datetimeFigureOut">
              <a:rPr lang="pl-PL" smtClean="0"/>
              <a:t>2019-12-17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7191D22-FAEA-4D61-A13B-92423FED3AED}"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B2C6C19-3527-401D-8E46-9289515CA625}" type="datetimeFigureOut">
              <a:rPr lang="pl-PL" smtClean="0"/>
              <a:t>2019-12-17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7191D22-FAEA-4D61-A13B-92423FED3AED}"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B2C6C19-3527-401D-8E46-9289515CA625}" type="datetimeFigureOut">
              <a:rPr lang="pl-PL" smtClean="0"/>
              <a:t>2019-12-17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7191D22-FAEA-4D61-A13B-92423FED3AED}"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7B2C6C19-3527-401D-8E46-9289515CA625}" type="datetimeFigureOut">
              <a:rPr lang="pl-PL" smtClean="0"/>
              <a:t>2019-12-17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7191D22-FAEA-4D61-A13B-92423FED3AED}"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7B2C6C19-3527-401D-8E46-9289515CA625}" type="datetimeFigureOut">
              <a:rPr lang="pl-PL" smtClean="0"/>
              <a:t>2019-12-17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7191D22-FAEA-4D61-A13B-92423FED3AED}"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7B2C6C19-3527-401D-8E46-9289515CA625}" type="datetimeFigureOut">
              <a:rPr lang="pl-PL" smtClean="0"/>
              <a:t>2019-12-17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7191D22-FAEA-4D61-A13B-92423FED3AED}"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7B2C6C19-3527-401D-8E46-9289515CA625}" type="datetimeFigureOut">
              <a:rPr lang="pl-PL" smtClean="0"/>
              <a:t>2019-12-17</a:t>
            </a:fld>
            <a:endParaRPr lang="pl-PL"/>
          </a:p>
        </p:txBody>
      </p:sp>
      <p:sp>
        <p:nvSpPr>
          <p:cNvPr id="8" name="Symbol zastępczy numeru slajdu 7"/>
          <p:cNvSpPr>
            <a:spLocks noGrp="1"/>
          </p:cNvSpPr>
          <p:nvPr>
            <p:ph type="sldNum" sz="quarter" idx="11"/>
          </p:nvPr>
        </p:nvSpPr>
        <p:spPr/>
        <p:txBody>
          <a:bodyPr/>
          <a:lstStyle/>
          <a:p>
            <a:fld id="{F7191D22-FAEA-4D61-A13B-92423FED3AED}" type="slidenum">
              <a:rPr lang="pl-PL" smtClean="0"/>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B2C6C19-3527-401D-8E46-9289515CA625}" type="datetimeFigureOut">
              <a:rPr lang="pl-PL" smtClean="0"/>
              <a:t>2019-12-17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7191D22-FAEA-4D61-A13B-92423FED3AED}"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7B2C6C19-3527-401D-8E46-9289515CA625}" type="datetimeFigureOut">
              <a:rPr lang="pl-PL" smtClean="0"/>
              <a:t>2019-12-17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F7191D22-FAEA-4D61-A13B-92423FED3AED}"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7B2C6C19-3527-401D-8E46-9289515CA625}" type="datetimeFigureOut">
              <a:rPr lang="pl-PL" smtClean="0"/>
              <a:t>2019-12-17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7191D22-FAEA-4D61-A13B-92423FED3AED}"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B2C6C19-3527-401D-8E46-9289515CA625}" type="datetimeFigureOut">
              <a:rPr lang="pl-PL" smtClean="0"/>
              <a:t>2019-12-17</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7191D22-FAEA-4D61-A13B-92423FED3AED}"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320"/>
            <a:ext cx="7470648" cy="4011936"/>
          </a:xfrm>
        </p:spPr>
        <p:txBody>
          <a:bodyPr>
            <a:normAutofit/>
          </a:bodyPr>
          <a:lstStyle/>
          <a:p>
            <a:pPr algn="ctr"/>
            <a:r>
              <a:rPr lang="pl-PL" sz="5400" dirty="0" smtClean="0">
                <a:solidFill>
                  <a:srgbClr val="FFC000"/>
                </a:solidFill>
                <a:effectLst>
                  <a:outerShdw blurRad="38100" dist="38100" dir="2700000" algn="tl">
                    <a:srgbClr val="000000">
                      <a:alpha val="43137"/>
                    </a:srgbClr>
                  </a:outerShdw>
                </a:effectLst>
                <a:latin typeface="+mn-lt"/>
              </a:rPr>
              <a:t>Praktyki zawodowe klasy </a:t>
            </a:r>
            <a:r>
              <a:rPr lang="pl-PL" sz="5400" dirty="0" smtClean="0">
                <a:solidFill>
                  <a:srgbClr val="FFC000"/>
                </a:solidFill>
                <a:effectLst>
                  <a:outerShdw blurRad="38100" dist="38100" dir="2700000" algn="tl">
                    <a:srgbClr val="000000">
                      <a:alpha val="43137"/>
                    </a:srgbClr>
                  </a:outerShdw>
                </a:effectLst>
                <a:latin typeface="+mn-lt"/>
              </a:rPr>
              <a:t>3J </a:t>
            </a:r>
            <a:r>
              <a:rPr lang="pl-PL" sz="5400" dirty="0" smtClean="0">
                <a:solidFill>
                  <a:srgbClr val="FFC000"/>
                </a:solidFill>
                <a:effectLst>
                  <a:outerShdw blurRad="38100" dist="38100" dir="2700000" algn="tl">
                    <a:srgbClr val="000000">
                      <a:alpha val="43137"/>
                    </a:srgbClr>
                  </a:outerShdw>
                </a:effectLst>
                <a:latin typeface="+mn-lt"/>
              </a:rPr>
              <a:t/>
            </a:r>
            <a:br>
              <a:rPr lang="pl-PL" sz="5400" dirty="0" smtClean="0">
                <a:solidFill>
                  <a:srgbClr val="FFC000"/>
                </a:solidFill>
                <a:effectLst>
                  <a:outerShdw blurRad="38100" dist="38100" dir="2700000" algn="tl">
                    <a:srgbClr val="000000">
                      <a:alpha val="43137"/>
                    </a:srgbClr>
                  </a:outerShdw>
                </a:effectLst>
                <a:latin typeface="+mn-lt"/>
              </a:rPr>
            </a:br>
            <a:r>
              <a:rPr lang="pl-PL" sz="5400" dirty="0" smtClean="0">
                <a:solidFill>
                  <a:srgbClr val="FFC000"/>
                </a:solidFill>
                <a:effectLst>
                  <a:outerShdw blurRad="38100" dist="38100" dir="2700000" algn="tl">
                    <a:srgbClr val="000000">
                      <a:alpha val="43137"/>
                    </a:srgbClr>
                  </a:outerShdw>
                </a:effectLst>
                <a:latin typeface="+mn-lt"/>
              </a:rPr>
              <a:t>w Hiszpanii w </a:t>
            </a:r>
            <a:r>
              <a:rPr lang="pl-PL" sz="5400" dirty="0" smtClean="0">
                <a:solidFill>
                  <a:srgbClr val="FFC000"/>
                </a:solidFill>
                <a:effectLst>
                  <a:outerShdw blurRad="38100" dist="38100" dir="2700000" algn="tl">
                    <a:srgbClr val="000000">
                      <a:alpha val="43137"/>
                    </a:srgbClr>
                  </a:outerShdw>
                </a:effectLst>
                <a:latin typeface="+mn-lt"/>
              </a:rPr>
              <a:t>ramach programu:</a:t>
            </a:r>
            <a:endParaRPr lang="pl-PL" sz="5400" dirty="0">
              <a:solidFill>
                <a:srgbClr val="FFC000"/>
              </a:solidFill>
              <a:latin typeface="+mn-lt"/>
            </a:endParaRPr>
          </a:p>
        </p:txBody>
      </p:sp>
      <p:pic>
        <p:nvPicPr>
          <p:cNvPr id="5" name="Picture 2" descr="C:\Users\Admin\Desktop\1.png"/>
          <p:cNvPicPr>
            <a:picLocks noChangeAspect="1" noChangeArrowheads="1"/>
          </p:cNvPicPr>
          <p:nvPr/>
        </p:nvPicPr>
        <p:blipFill>
          <a:blip r:embed="rId2" cstate="print"/>
          <a:srcRect/>
          <a:stretch>
            <a:fillRect/>
          </a:stretch>
        </p:blipFill>
        <p:spPr bwMode="auto">
          <a:xfrm>
            <a:off x="251520" y="4572008"/>
            <a:ext cx="8676456" cy="170553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h\Desktop\Erasmus(Patryk)\80280575_2584158355139349_6331118214797328384_n.jpg"/>
          <p:cNvPicPr>
            <a:picLocks noChangeAspect="1" noChangeArrowheads="1"/>
          </p:cNvPicPr>
          <p:nvPr/>
        </p:nvPicPr>
        <p:blipFill>
          <a:blip r:embed="rId2"/>
          <a:srcRect/>
          <a:stretch>
            <a:fillRect/>
          </a:stretch>
        </p:blipFill>
        <p:spPr bwMode="auto">
          <a:xfrm>
            <a:off x="428596" y="500042"/>
            <a:ext cx="7653365" cy="5740023"/>
          </a:xfrm>
          <a:prstGeom prst="rect">
            <a:avLst/>
          </a:prstGeom>
          <a:noFill/>
        </p:spPr>
      </p:pic>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en-US" dirty="0" smtClean="0">
                <a:solidFill>
                  <a:schemeClr val="bg1"/>
                </a:solidFill>
              </a:rPr>
              <a:t>The </a:t>
            </a:r>
            <a:r>
              <a:rPr lang="en-US" dirty="0" err="1" smtClean="0">
                <a:solidFill>
                  <a:schemeClr val="bg1"/>
                </a:solidFill>
              </a:rPr>
              <a:t>Instalaciones</a:t>
            </a:r>
            <a:r>
              <a:rPr lang="en-US" dirty="0" smtClean="0">
                <a:solidFill>
                  <a:schemeClr val="bg1"/>
                </a:solidFill>
              </a:rPr>
              <a:t> de </a:t>
            </a:r>
            <a:r>
              <a:rPr lang="en-US" dirty="0" err="1" smtClean="0">
                <a:solidFill>
                  <a:schemeClr val="bg1"/>
                </a:solidFill>
              </a:rPr>
              <a:t>Davo</a:t>
            </a:r>
            <a:r>
              <a:rPr lang="en-US" dirty="0" smtClean="0">
                <a:solidFill>
                  <a:schemeClr val="bg1"/>
                </a:solidFill>
              </a:rPr>
              <a:t> company is based in Grenada, but provides services up to 300 kilometers outside the city of the headquarters. The company is well equipped. It has new drills, screwdrivers, wall chasers, etc.</a:t>
            </a:r>
            <a:endParaRPr lang="pl-PL"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1600200"/>
            <a:ext cx="3971924" cy="4525963"/>
          </a:xfrm>
        </p:spPr>
        <p:txBody>
          <a:bodyPr>
            <a:normAutofit fontScale="85000" lnSpcReduction="20000"/>
          </a:bodyPr>
          <a:lstStyle/>
          <a:p>
            <a:pPr>
              <a:buNone/>
            </a:pPr>
            <a:r>
              <a:rPr lang="en-US" dirty="0" smtClean="0"/>
              <a:t>The owner and boss of the company is Javier </a:t>
            </a:r>
            <a:r>
              <a:rPr lang="en-US" dirty="0" err="1" smtClean="0"/>
              <a:t>Davo</a:t>
            </a:r>
            <a:r>
              <a:rPr lang="en-US" dirty="0" smtClean="0"/>
              <a:t> (the one on the left). He is a very patient and kind man. He loves to joke and never refuses to work, even hard work. He talked to me about working as an electrician in Spain and treated me equally with other employees</a:t>
            </a:r>
            <a:endParaRPr lang="pl-PL" dirty="0"/>
          </a:p>
        </p:txBody>
      </p:sp>
      <p:pic>
        <p:nvPicPr>
          <p:cNvPr id="6146" name="Picture 2" descr="C:\Users\hh\Desktop\Erasmus(Patryk)\80113050_753988515066969_4120811642072072192_n.jpg"/>
          <p:cNvPicPr>
            <a:picLocks noChangeAspect="1" noChangeArrowheads="1"/>
          </p:cNvPicPr>
          <p:nvPr/>
        </p:nvPicPr>
        <p:blipFill>
          <a:blip r:embed="rId2"/>
          <a:srcRect/>
          <a:stretch>
            <a:fillRect/>
          </a:stretch>
        </p:blipFill>
        <p:spPr bwMode="auto">
          <a:xfrm>
            <a:off x="4500562" y="500042"/>
            <a:ext cx="4429124" cy="59054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Services</a:t>
            </a:r>
            <a:endParaRPr lang="pl-PL" dirty="0"/>
          </a:p>
        </p:txBody>
      </p:sp>
      <p:sp>
        <p:nvSpPr>
          <p:cNvPr id="3" name="Symbol zastępczy zawartości 2"/>
          <p:cNvSpPr>
            <a:spLocks noGrp="1"/>
          </p:cNvSpPr>
          <p:nvPr>
            <p:ph idx="1"/>
          </p:nvPr>
        </p:nvSpPr>
        <p:spPr/>
        <p:txBody>
          <a:bodyPr>
            <a:normAutofit lnSpcReduction="10000"/>
          </a:bodyPr>
          <a:lstStyle/>
          <a:p>
            <a:pPr>
              <a:buNone/>
            </a:pPr>
            <a:r>
              <a:rPr lang="en-US" dirty="0" smtClean="0"/>
              <a:t>Small electrical circuits, repair, plugs, lamps, switches, electrical panels and other work at home.</a:t>
            </a:r>
          </a:p>
          <a:p>
            <a:pPr>
              <a:buNone/>
            </a:pPr>
            <a:r>
              <a:rPr lang="en-US" dirty="0" smtClean="0"/>
              <a:t>Repair of electrical failures. Power outages, replacement of fuses, short circuits and many more.</a:t>
            </a:r>
          </a:p>
          <a:p>
            <a:pPr>
              <a:buNone/>
            </a:pPr>
            <a:r>
              <a:rPr lang="en-US" dirty="0" smtClean="0"/>
              <a:t>Network and computer technologies.</a:t>
            </a:r>
          </a:p>
          <a:p>
            <a:pPr>
              <a:buNone/>
            </a:pPr>
            <a:r>
              <a:rPr lang="en-US" dirty="0" smtClean="0"/>
              <a:t>Repairs of all types of installations, regardless of their age, we renew and repair the installation.</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en-US" dirty="0" smtClean="0"/>
              <a:t>The company employs 4 permanent employees, but also hires around 6 construction workers, depending on the work performed.</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en-US" dirty="0" smtClean="0"/>
              <a:t>The company employs people not always after graduation, but they are very well trained in performing installations. The average age is about 35 years.</a:t>
            </a: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Electricista</a:t>
            </a:r>
            <a:r>
              <a:rPr lang="pl-PL" dirty="0" smtClean="0"/>
              <a:t> Granada JD</a:t>
            </a:r>
            <a:endParaRPr lang="pl-PL" dirty="0"/>
          </a:p>
        </p:txBody>
      </p:sp>
      <p:sp>
        <p:nvSpPr>
          <p:cNvPr id="3" name="Symbol zastępczy zawartości 2"/>
          <p:cNvSpPr>
            <a:spLocks noGrp="1"/>
          </p:cNvSpPr>
          <p:nvPr>
            <p:ph idx="1"/>
          </p:nvPr>
        </p:nvSpPr>
        <p:spPr/>
        <p:txBody>
          <a:bodyPr/>
          <a:lstStyle/>
          <a:p>
            <a:r>
              <a:rPr lang="pl-PL" dirty="0" smtClean="0"/>
              <a:t>Firma </a:t>
            </a:r>
            <a:r>
              <a:rPr lang="pl-PL" dirty="0" err="1" smtClean="0"/>
              <a:t>Electricista</a:t>
            </a:r>
            <a:r>
              <a:rPr lang="pl-PL" dirty="0" smtClean="0"/>
              <a:t> Granada JD zajmuje się w głównej mierze konserwacja oraz pomiarami instalacji elektrycznych, firma ta działa w branży elektrycznej</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Firma </a:t>
            </a:r>
            <a:r>
              <a:rPr lang="pl-PL" dirty="0" err="1" smtClean="0"/>
              <a:t>elecricista</a:t>
            </a:r>
            <a:r>
              <a:rPr lang="pl-PL" dirty="0" smtClean="0"/>
              <a:t> JD ma charakter firmy usługowej  i jest to firma jednoosobowa przez co nie posiada oddziałów poza </a:t>
            </a:r>
            <a:r>
              <a:rPr lang="pl-PL" dirty="0" smtClean="0"/>
              <a:t>G</a:t>
            </a:r>
            <a:r>
              <a:rPr lang="pl-PL" dirty="0" smtClean="0"/>
              <a:t>ranada , firma ta z racji iż jest jednoosobowa nie posiada rotacji pracowników</a:t>
            </a: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28596" y="1571612"/>
            <a:ext cx="7467600" cy="4525963"/>
          </a:xfrm>
        </p:spPr>
        <p:txBody>
          <a:bodyPr/>
          <a:lstStyle/>
          <a:p>
            <a:r>
              <a:rPr lang="pl-PL" dirty="0" smtClean="0"/>
              <a:t>Firma </a:t>
            </a:r>
            <a:r>
              <a:rPr lang="pl-PL" dirty="0" err="1" smtClean="0"/>
              <a:t>Electricista</a:t>
            </a:r>
            <a:r>
              <a:rPr lang="pl-PL" dirty="0" smtClean="0"/>
              <a:t> Granda JD działa już w swojej branży od 25 lat. Firma ta posiada swój własny magazyn który jest w pełni wyposażony i posiada specjalistyczny sprzęt. </a:t>
            </a:r>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79898572_549153092599542_4014338771444039680_n.jpg"/>
          <p:cNvPicPr>
            <a:picLocks noChangeAspect="1"/>
          </p:cNvPicPr>
          <p:nvPr/>
        </p:nvPicPr>
        <p:blipFill>
          <a:blip r:embed="rId2"/>
          <a:stretch>
            <a:fillRect/>
          </a:stretch>
        </p:blipFill>
        <p:spPr>
          <a:xfrm>
            <a:off x="714348" y="1214422"/>
            <a:ext cx="7500990" cy="56435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solidFill>
                  <a:schemeClr val="bg1"/>
                </a:solidFill>
              </a:rPr>
              <a:t>Właścicielem firmy jest Daniel </a:t>
            </a:r>
            <a:r>
              <a:rPr lang="pl-PL" dirty="0" err="1" smtClean="0">
                <a:solidFill>
                  <a:schemeClr val="bg1"/>
                </a:solidFill>
              </a:rPr>
              <a:t>Cejudo</a:t>
            </a:r>
            <a:r>
              <a:rPr lang="pl-PL" dirty="0" smtClean="0">
                <a:solidFill>
                  <a:schemeClr val="bg1"/>
                </a:solidFill>
              </a:rPr>
              <a:t> Madero, jest on synem założyciela firmy i  ma 25lat pracuje w tej firmie od 10 lat</a:t>
            </a:r>
            <a:endParaRPr lang="pl-PL"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Firma </a:t>
            </a:r>
            <a:r>
              <a:rPr lang="pl-PL" dirty="0" err="1" smtClean="0"/>
              <a:t>Electricitas</a:t>
            </a:r>
            <a:r>
              <a:rPr lang="pl-PL" dirty="0" smtClean="0"/>
              <a:t> </a:t>
            </a:r>
            <a:r>
              <a:rPr lang="pl-PL" dirty="0" err="1" smtClean="0"/>
              <a:t>GrandaJD</a:t>
            </a:r>
            <a:r>
              <a:rPr lang="pl-PL" dirty="0" smtClean="0"/>
              <a:t> obsługuje zarówno pojedynczych klientów , jak i wykonuje zlecenia dla dużych firm i korporacji</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Podczas praktyk zawodowych pracowaliśmy w firmach:</a:t>
            </a:r>
            <a:endParaRPr lang="pl-PL" dirty="0"/>
          </a:p>
        </p:txBody>
      </p:sp>
      <p:pic>
        <p:nvPicPr>
          <p:cNvPr id="5" name="Obraz 4" descr="plk,m.png"/>
          <p:cNvPicPr>
            <a:picLocks noChangeAspect="1"/>
          </p:cNvPicPr>
          <p:nvPr/>
        </p:nvPicPr>
        <p:blipFill>
          <a:blip r:embed="rId2" cstate="print"/>
          <a:srcRect b="28357"/>
          <a:stretch>
            <a:fillRect/>
          </a:stretch>
        </p:blipFill>
        <p:spPr>
          <a:xfrm>
            <a:off x="3714744" y="4714884"/>
            <a:ext cx="4000528" cy="1857388"/>
          </a:xfrm>
          <a:prstGeom prst="rect">
            <a:avLst/>
          </a:prstGeom>
          <a:ln>
            <a:noFill/>
          </a:ln>
          <a:effectLst>
            <a:outerShdw blurRad="292100" dist="139700" dir="2700000" algn="tl" rotWithShape="0">
              <a:srgbClr val="333333">
                <a:alpha val="65000"/>
              </a:srgbClr>
            </a:outerShdw>
          </a:effectLst>
        </p:spPr>
      </p:pic>
      <p:pic>
        <p:nvPicPr>
          <p:cNvPr id="6" name="Obraz 5" descr="poiuy.jpg"/>
          <p:cNvPicPr>
            <a:picLocks noChangeAspect="1"/>
          </p:cNvPicPr>
          <p:nvPr/>
        </p:nvPicPr>
        <p:blipFill>
          <a:blip r:embed="rId3"/>
          <a:stretch>
            <a:fillRect/>
          </a:stretch>
        </p:blipFill>
        <p:spPr>
          <a:xfrm>
            <a:off x="857224" y="1785926"/>
            <a:ext cx="2143125" cy="2143125"/>
          </a:xfrm>
          <a:prstGeom prst="rect">
            <a:avLst/>
          </a:prstGeom>
          <a:ln>
            <a:noFill/>
          </a:ln>
          <a:effectLst>
            <a:outerShdw blurRad="292100" dist="139700" dir="2700000" algn="tl" rotWithShape="0">
              <a:srgbClr val="333333">
                <a:alpha val="65000"/>
              </a:srgbClr>
            </a:outerShdw>
          </a:effectLst>
        </p:spPr>
      </p:pic>
      <p:pic>
        <p:nvPicPr>
          <p:cNvPr id="7" name="Obraz 6" descr="80443227_447871665898443_5644417278482055168_n.jpg"/>
          <p:cNvPicPr>
            <a:picLocks noChangeAspect="1"/>
          </p:cNvPicPr>
          <p:nvPr/>
        </p:nvPicPr>
        <p:blipFill>
          <a:blip r:embed="rId4"/>
          <a:stretch>
            <a:fillRect/>
          </a:stretch>
        </p:blipFill>
        <p:spPr>
          <a:xfrm>
            <a:off x="857224" y="4143380"/>
            <a:ext cx="2456812" cy="2438395"/>
          </a:xfrm>
          <a:prstGeom prst="rect">
            <a:avLst/>
          </a:prstGeom>
          <a:ln>
            <a:noFill/>
          </a:ln>
          <a:effectLst>
            <a:outerShdw blurRad="292100" dist="139700" dir="2700000" algn="tl" rotWithShape="0">
              <a:srgbClr val="333333">
                <a:alpha val="65000"/>
              </a:srgbClr>
            </a:outerShdw>
          </a:effectLst>
        </p:spPr>
      </p:pic>
      <p:pic>
        <p:nvPicPr>
          <p:cNvPr id="8" name="Obraz 7" descr="thgiygc.png"/>
          <p:cNvPicPr>
            <a:picLocks noChangeAspect="1"/>
          </p:cNvPicPr>
          <p:nvPr/>
        </p:nvPicPr>
        <p:blipFill>
          <a:blip r:embed="rId5"/>
          <a:stretch>
            <a:fillRect/>
          </a:stretch>
        </p:blipFill>
        <p:spPr>
          <a:xfrm>
            <a:off x="5143504" y="1785926"/>
            <a:ext cx="2571768" cy="21431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Electricitas</a:t>
            </a:r>
            <a:r>
              <a:rPr lang="pl-PL" dirty="0" smtClean="0"/>
              <a:t> Granda JD</a:t>
            </a:r>
            <a:endParaRPr lang="pl-PL" dirty="0"/>
          </a:p>
        </p:txBody>
      </p:sp>
      <p:sp>
        <p:nvSpPr>
          <p:cNvPr id="3" name="Symbol zastępczy zawartości 2"/>
          <p:cNvSpPr>
            <a:spLocks noGrp="1"/>
          </p:cNvSpPr>
          <p:nvPr>
            <p:ph idx="1"/>
          </p:nvPr>
        </p:nvSpPr>
        <p:spPr/>
        <p:txBody>
          <a:bodyPr/>
          <a:lstStyle/>
          <a:p>
            <a:r>
              <a:rPr lang="en-US" dirty="0" smtClean="0"/>
              <a:t>The company </a:t>
            </a:r>
            <a:r>
              <a:rPr lang="en-US" dirty="0" err="1" smtClean="0"/>
              <a:t>Electricista</a:t>
            </a:r>
            <a:r>
              <a:rPr lang="en-US" dirty="0" smtClean="0"/>
              <a:t> Granada JD mainly deals with the maintenance and measurement of electrical installations, this company operates in the electrical industry</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en-US" dirty="0" smtClean="0"/>
              <a:t>The </a:t>
            </a:r>
            <a:r>
              <a:rPr lang="en-US" dirty="0" err="1" smtClean="0"/>
              <a:t>eletricista</a:t>
            </a:r>
            <a:r>
              <a:rPr lang="en-US" dirty="0" smtClean="0"/>
              <a:t> JD company is a service company and it is a one-man company, which means that it has no branches outside of Granada, this company is one-man company and does not have staff turnover</a:t>
            </a:r>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en-US" dirty="0" err="1" smtClean="0"/>
              <a:t>Electricista</a:t>
            </a:r>
            <a:r>
              <a:rPr lang="en-US" dirty="0" smtClean="0"/>
              <a:t> </a:t>
            </a:r>
            <a:r>
              <a:rPr lang="en-US" dirty="0" err="1" smtClean="0"/>
              <a:t>Granda</a:t>
            </a:r>
            <a:r>
              <a:rPr lang="en-US" dirty="0" smtClean="0"/>
              <a:t> JD has been operating in its industry for 25 years. This company has its own warehouse which is fully equipped and has specialized equipment</a:t>
            </a:r>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en-US" dirty="0" smtClean="0"/>
              <a:t>The owner of the company is Daniel </a:t>
            </a:r>
            <a:r>
              <a:rPr lang="en-US" dirty="0" err="1" smtClean="0"/>
              <a:t>Cejudo</a:t>
            </a:r>
            <a:r>
              <a:rPr lang="en-US" dirty="0" smtClean="0"/>
              <a:t> Madero, he is the son of the company founder and he has been working for 25 years in this company for 10 years</a:t>
            </a:r>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en-US" dirty="0" smtClean="0"/>
              <a:t>The </a:t>
            </a:r>
            <a:r>
              <a:rPr lang="en-US" dirty="0" err="1" smtClean="0"/>
              <a:t>Electricitas</a:t>
            </a:r>
            <a:r>
              <a:rPr lang="en-US" dirty="0" smtClean="0"/>
              <a:t> </a:t>
            </a:r>
            <a:r>
              <a:rPr lang="en-US" dirty="0" err="1" smtClean="0"/>
              <a:t>GrandaJD</a:t>
            </a:r>
            <a:r>
              <a:rPr lang="en-US" dirty="0" smtClean="0"/>
              <a:t> company handles both individual clients and performs orders for large companies and corporations</a:t>
            </a: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AG </a:t>
            </a:r>
            <a:r>
              <a:rPr lang="pl-PL" dirty="0" err="1" smtClean="0"/>
              <a:t>Instalaciones</a:t>
            </a:r>
            <a:r>
              <a:rPr lang="pl-PL" dirty="0" smtClean="0"/>
              <a:t> </a:t>
            </a:r>
            <a:r>
              <a:rPr lang="pl-PL" dirty="0" err="1" smtClean="0"/>
              <a:t>Electricas</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Jest </a:t>
            </a:r>
            <a:r>
              <a:rPr lang="pl-PL" dirty="0" smtClean="0"/>
              <a:t>firmą zajmującą się sektorem elektrycznym w Granadzie z dużym doświadczeniem we wszelkiego rodzaju naprawach i instalacjach elektrycznych. </a:t>
            </a:r>
            <a:r>
              <a:rPr lang="pl-PL" dirty="0" smtClean="0"/>
              <a:t>Wykonują </a:t>
            </a:r>
            <a:r>
              <a:rPr lang="pl-PL" dirty="0" smtClean="0"/>
              <a:t>prace od prostej naprawy wtyczki do skomplikowanych zespołów elektrycznych. </a:t>
            </a:r>
            <a:r>
              <a:rPr lang="pl-PL" dirty="0" smtClean="0"/>
              <a:t>AG </a:t>
            </a:r>
            <a:r>
              <a:rPr lang="pl-PL" dirty="0" err="1" smtClean="0"/>
              <a:t>Instalaciones</a:t>
            </a:r>
            <a:r>
              <a:rPr lang="pl-PL" dirty="0" smtClean="0"/>
              <a:t> </a:t>
            </a:r>
            <a:r>
              <a:rPr lang="pl-PL" dirty="0" err="1" smtClean="0"/>
              <a:t>Eléctricas</a:t>
            </a:r>
            <a:r>
              <a:rPr lang="pl-PL" dirty="0" smtClean="0"/>
              <a:t> </a:t>
            </a:r>
            <a:r>
              <a:rPr lang="pl-PL" dirty="0" smtClean="0"/>
              <a:t>jest </a:t>
            </a:r>
            <a:r>
              <a:rPr lang="pl-PL" dirty="0" smtClean="0"/>
              <a:t>ekspertami w zakresie renowacji i modernizacji starych instalacji.</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8194" name="Picture 2" descr="C:\Users\hh\Desktop\Erasmus(Mati)\79198256_446246296038322_6640060744316485632_n.jpg"/>
          <p:cNvPicPr>
            <a:picLocks noChangeAspect="1" noChangeArrowheads="1"/>
          </p:cNvPicPr>
          <p:nvPr/>
        </p:nvPicPr>
        <p:blipFill>
          <a:blip r:embed="rId2"/>
          <a:srcRect/>
          <a:stretch>
            <a:fillRect/>
          </a:stretch>
        </p:blipFill>
        <p:spPr bwMode="auto">
          <a:xfrm>
            <a:off x="714348" y="928670"/>
            <a:ext cx="3951252" cy="2223363"/>
          </a:xfrm>
          <a:prstGeom prst="rect">
            <a:avLst/>
          </a:prstGeom>
          <a:noFill/>
        </p:spPr>
      </p:pic>
      <p:pic>
        <p:nvPicPr>
          <p:cNvPr id="8195" name="Picture 3" descr="C:\Users\hh\Desktop\Erasmus(Mati)\79385665_607202180028200_8500591549892001792_n.jpg"/>
          <p:cNvPicPr>
            <a:picLocks noChangeAspect="1" noChangeArrowheads="1"/>
          </p:cNvPicPr>
          <p:nvPr/>
        </p:nvPicPr>
        <p:blipFill>
          <a:blip r:embed="rId3"/>
          <a:srcRect/>
          <a:stretch>
            <a:fillRect/>
          </a:stretch>
        </p:blipFill>
        <p:spPr bwMode="auto">
          <a:xfrm>
            <a:off x="857224" y="3429000"/>
            <a:ext cx="3857652" cy="2170695"/>
          </a:xfrm>
          <a:prstGeom prst="rect">
            <a:avLst/>
          </a:prstGeom>
          <a:noFill/>
        </p:spPr>
      </p:pic>
      <p:pic>
        <p:nvPicPr>
          <p:cNvPr id="8196" name="Picture 4" descr="C:\Users\hh\Desktop\Erasmus(Mati)\79444163_840748289702965_4496288081204215808_n.jpg"/>
          <p:cNvPicPr>
            <a:picLocks noChangeAspect="1" noChangeArrowheads="1"/>
          </p:cNvPicPr>
          <p:nvPr/>
        </p:nvPicPr>
        <p:blipFill>
          <a:blip r:embed="rId4"/>
          <a:srcRect/>
          <a:stretch>
            <a:fillRect/>
          </a:stretch>
        </p:blipFill>
        <p:spPr bwMode="auto">
          <a:xfrm>
            <a:off x="5143504" y="1000108"/>
            <a:ext cx="2714644" cy="485859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Firma </a:t>
            </a:r>
            <a:r>
              <a:rPr lang="pl-PL" dirty="0" smtClean="0"/>
              <a:t>ma charakter firmy </a:t>
            </a:r>
            <a:r>
              <a:rPr lang="pl-PL" dirty="0" smtClean="0"/>
              <a:t>usługowej  </a:t>
            </a:r>
            <a:r>
              <a:rPr lang="pl-PL" dirty="0" smtClean="0"/>
              <a:t>i </a:t>
            </a:r>
            <a:r>
              <a:rPr lang="pl-PL" dirty="0" smtClean="0"/>
              <a:t>zatrudnionych jest tam 4 pracowników przez </a:t>
            </a:r>
            <a:r>
              <a:rPr lang="pl-PL" dirty="0" smtClean="0"/>
              <a:t>co nie posiada </a:t>
            </a:r>
            <a:r>
              <a:rPr lang="pl-PL" dirty="0" smtClean="0"/>
              <a:t>oddziałów </a:t>
            </a:r>
            <a:r>
              <a:rPr lang="pl-PL" dirty="0" smtClean="0"/>
              <a:t>poza Granada , firma </a:t>
            </a:r>
            <a:r>
              <a:rPr lang="pl-PL" dirty="0" smtClean="0"/>
              <a:t>nie </a:t>
            </a:r>
            <a:r>
              <a:rPr lang="pl-PL" dirty="0" smtClean="0"/>
              <a:t>posiada rotacji </a:t>
            </a:r>
            <a:r>
              <a:rPr lang="pl-PL" dirty="0" smtClean="0"/>
              <a:t>pracowników. Najmłodszy z pracowników pracuje tam od 3 lat.</a:t>
            </a:r>
            <a:endParaRPr lang="pl-PL" dirty="0" smtClean="0"/>
          </a:p>
          <a:p>
            <a:endParaRPr lang="pl-P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500034" y="1214422"/>
            <a:ext cx="7467600" cy="4525963"/>
          </a:xfrm>
        </p:spPr>
        <p:txBody>
          <a:bodyPr>
            <a:normAutofit lnSpcReduction="10000"/>
          </a:bodyPr>
          <a:lstStyle/>
          <a:p>
            <a:r>
              <a:rPr lang="pl-PL" dirty="0" smtClean="0"/>
              <a:t>Firma jest wyposażona w nowy i w pełni sprawny sprzęt niezbędny w tej branży. Posiadają 2 nowe samochody dostawcze.</a:t>
            </a:r>
          </a:p>
          <a:p>
            <a:r>
              <a:rPr lang="pl-PL" dirty="0" smtClean="0"/>
              <a:t>Każdy z pracowników posiada swój pasek z narzędziami (wkrętaki, kombinerki itp.) i skrzynkę.</a:t>
            </a:r>
          </a:p>
          <a:p>
            <a:r>
              <a:rPr lang="pl-PL" dirty="0" smtClean="0"/>
              <a:t>R</a:t>
            </a:r>
            <a:r>
              <a:rPr lang="pl-PL" dirty="0" smtClean="0"/>
              <a:t>ównież ja jako praktykant dostałem swój pasek z podstawowymi narzędziami. </a:t>
            </a:r>
          </a:p>
          <a:p>
            <a:endParaRPr lang="pl-PL" dirty="0" smtClean="0"/>
          </a:p>
          <a:p>
            <a:endParaRPr lang="pl-P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500034" y="1142984"/>
            <a:ext cx="7467600" cy="4525963"/>
          </a:xfrm>
        </p:spPr>
        <p:txBody>
          <a:bodyPr/>
          <a:lstStyle/>
          <a:p>
            <a:r>
              <a:rPr lang="pl-PL" dirty="0" smtClean="0"/>
              <a:t>Wszelkie materiały i narzędzia przetrzymują w magazynie przy siedzibie firmy.</a:t>
            </a:r>
            <a:endParaRPr lang="pl-PL" dirty="0"/>
          </a:p>
        </p:txBody>
      </p:sp>
      <p:pic>
        <p:nvPicPr>
          <p:cNvPr id="7170" name="Picture 2" descr="C:\Users\hh\Desktop\Erasmus(Mati)\79813248_452811408751015_7155963806366040064_n.jpg"/>
          <p:cNvPicPr>
            <a:picLocks noChangeAspect="1" noChangeArrowheads="1"/>
          </p:cNvPicPr>
          <p:nvPr/>
        </p:nvPicPr>
        <p:blipFill>
          <a:blip r:embed="rId2"/>
          <a:srcRect/>
          <a:stretch>
            <a:fillRect/>
          </a:stretch>
        </p:blipFill>
        <p:spPr bwMode="auto">
          <a:xfrm>
            <a:off x="1428728" y="3000372"/>
            <a:ext cx="6051550" cy="340519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h\Desktop\Erasmus(Patryk)\79288047_845023472627256_154424419551281152_n.jpg"/>
          <p:cNvPicPr>
            <a:picLocks noChangeAspect="1" noChangeArrowheads="1"/>
          </p:cNvPicPr>
          <p:nvPr/>
        </p:nvPicPr>
        <p:blipFill>
          <a:blip r:embed="rId2"/>
          <a:srcRect/>
          <a:stretch>
            <a:fillRect/>
          </a:stretch>
        </p:blipFill>
        <p:spPr bwMode="auto">
          <a:xfrm>
            <a:off x="214283" y="142851"/>
            <a:ext cx="8796338" cy="6597253"/>
          </a:xfrm>
          <a:prstGeom prst="rect">
            <a:avLst/>
          </a:prstGeom>
          <a:noFill/>
        </p:spPr>
      </p:pic>
      <p:sp>
        <p:nvSpPr>
          <p:cNvPr id="4" name="Tytuł 3"/>
          <p:cNvSpPr>
            <a:spLocks noGrp="1"/>
          </p:cNvSpPr>
          <p:nvPr>
            <p:ph type="title"/>
          </p:nvPr>
        </p:nvSpPr>
        <p:spPr/>
        <p:txBody>
          <a:bodyPr/>
          <a:lstStyle/>
          <a:p>
            <a:pPr algn="ctr"/>
            <a:r>
              <a:rPr lang="pl-PL" dirty="0" err="1" smtClean="0">
                <a:solidFill>
                  <a:schemeClr val="bg1">
                    <a:lumMod val="95000"/>
                    <a:lumOff val="5000"/>
                  </a:schemeClr>
                </a:solidFill>
                <a:latin typeface="+mn-lt"/>
              </a:rPr>
              <a:t>Instalaciones</a:t>
            </a:r>
            <a:r>
              <a:rPr lang="pl-PL" dirty="0" smtClean="0">
                <a:solidFill>
                  <a:schemeClr val="bg1">
                    <a:lumMod val="95000"/>
                    <a:lumOff val="5000"/>
                  </a:schemeClr>
                </a:solidFill>
                <a:latin typeface="+mn-lt"/>
              </a:rPr>
              <a:t> de </a:t>
            </a:r>
            <a:r>
              <a:rPr lang="pl-PL" dirty="0" err="1" smtClean="0">
                <a:solidFill>
                  <a:schemeClr val="bg1">
                    <a:lumMod val="95000"/>
                    <a:lumOff val="5000"/>
                  </a:schemeClr>
                </a:solidFill>
                <a:latin typeface="+mn-lt"/>
              </a:rPr>
              <a:t>Davo</a:t>
            </a:r>
            <a:endParaRPr lang="pl-PL" dirty="0">
              <a:solidFill>
                <a:schemeClr val="bg1">
                  <a:lumMod val="95000"/>
                  <a:lumOff val="5000"/>
                </a:schemeClr>
              </a:solidFill>
              <a:latin typeface="+mn-lt"/>
            </a:endParaRPr>
          </a:p>
        </p:txBody>
      </p:sp>
      <p:sp>
        <p:nvSpPr>
          <p:cNvPr id="7" name="Symbol zastępczy zawartości 6"/>
          <p:cNvSpPr>
            <a:spLocks noGrp="1"/>
          </p:cNvSpPr>
          <p:nvPr>
            <p:ph idx="1"/>
          </p:nvPr>
        </p:nvSpPr>
        <p:spPr/>
        <p:txBody>
          <a:bodyPr/>
          <a:lstStyle/>
          <a:p>
            <a:pPr>
              <a:buNone/>
            </a:pPr>
            <a:r>
              <a:rPr lang="pl-PL" dirty="0" smtClean="0">
                <a:solidFill>
                  <a:schemeClr val="bg1">
                    <a:lumMod val="95000"/>
                    <a:lumOff val="5000"/>
                  </a:schemeClr>
                </a:solidFill>
              </a:rPr>
              <a:t>Firma </a:t>
            </a:r>
            <a:r>
              <a:rPr lang="pl-PL" dirty="0" err="1" smtClean="0">
                <a:solidFill>
                  <a:schemeClr val="bg1">
                    <a:lumMod val="95000"/>
                    <a:lumOff val="5000"/>
                  </a:schemeClr>
                </a:solidFill>
              </a:rPr>
              <a:t>Instalaciones</a:t>
            </a:r>
            <a:r>
              <a:rPr lang="pl-PL" dirty="0" smtClean="0">
                <a:solidFill>
                  <a:schemeClr val="bg1">
                    <a:lumMod val="95000"/>
                    <a:lumOff val="5000"/>
                  </a:schemeClr>
                </a:solidFill>
              </a:rPr>
              <a:t> de </a:t>
            </a:r>
            <a:r>
              <a:rPr lang="pl-PL" dirty="0" err="1" smtClean="0">
                <a:solidFill>
                  <a:schemeClr val="bg1">
                    <a:lumMod val="95000"/>
                    <a:lumOff val="5000"/>
                  </a:schemeClr>
                </a:solidFill>
              </a:rPr>
              <a:t>Davo</a:t>
            </a:r>
            <a:r>
              <a:rPr lang="pl-PL" dirty="0" smtClean="0">
                <a:solidFill>
                  <a:schemeClr val="bg1">
                    <a:lumMod val="95000"/>
                    <a:lumOff val="5000"/>
                  </a:schemeClr>
                </a:solidFill>
              </a:rPr>
              <a:t> działa w branży elektrycznej. Zajmuje się wykonywaniem instalacji mieszkaniowych, pomiary kontrolne, drobne naprawy, ale ma swoich pracowników w branży budowlanej.</a:t>
            </a:r>
            <a:r>
              <a:rPr lang="pl-PL" dirty="0" smtClean="0">
                <a:solidFill>
                  <a:schemeClr val="bg1">
                    <a:lumMod val="95000"/>
                    <a:lumOff val="5000"/>
                  </a:schemeClr>
                </a:solidFill>
              </a:rPr>
              <a:t> </a:t>
            </a:r>
            <a:r>
              <a:rPr lang="pl-PL" dirty="0" smtClean="0">
                <a:solidFill>
                  <a:schemeClr val="bg1">
                    <a:lumMod val="95000"/>
                    <a:lumOff val="5000"/>
                  </a:schemeClr>
                </a:solidFill>
              </a:rPr>
              <a:t>Jest to firma usługowa, nie produkuje własnych urządzeń.</a:t>
            </a:r>
            <a:endParaRPr lang="pl-PL" dirty="0" smtClean="0">
              <a:solidFill>
                <a:schemeClr val="bg1">
                  <a:lumMod val="95000"/>
                  <a:lumOff val="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Właściciela firmy nie miałem okazji dokładnie poznać. Jednak moi współpracownicy przyjęli mnie jak równego sobie. Byli bardzo życzliwi i pomocni w każdej chwili.</a:t>
            </a:r>
            <a:endParaRPr lang="pl-P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AG </a:t>
            </a:r>
            <a:r>
              <a:rPr lang="pl-PL" dirty="0" err="1" smtClean="0"/>
              <a:t>Instalaciones</a:t>
            </a:r>
            <a:r>
              <a:rPr lang="pl-PL" dirty="0" smtClean="0"/>
              <a:t> </a:t>
            </a:r>
            <a:r>
              <a:rPr lang="pl-PL" dirty="0" err="1" smtClean="0"/>
              <a:t>Electricas</a:t>
            </a:r>
            <a:endParaRPr lang="pl-PL" dirty="0"/>
          </a:p>
        </p:txBody>
      </p:sp>
      <p:sp>
        <p:nvSpPr>
          <p:cNvPr id="3" name="Symbol zastępczy zawartości 2"/>
          <p:cNvSpPr>
            <a:spLocks noGrp="1"/>
          </p:cNvSpPr>
          <p:nvPr>
            <p:ph idx="1"/>
          </p:nvPr>
        </p:nvSpPr>
        <p:spPr/>
        <p:txBody>
          <a:bodyPr/>
          <a:lstStyle/>
          <a:p>
            <a:r>
              <a:rPr lang="en-US" dirty="0" smtClean="0"/>
              <a:t>Is a company dealing with the electrical sector in Granada with extensive experience in all kinds of electrical repairs and installations. They perform works from simple plug repair to complex electrical assemblies. AG </a:t>
            </a:r>
            <a:r>
              <a:rPr lang="en-US" dirty="0" err="1" smtClean="0"/>
              <a:t>Instalaciones</a:t>
            </a:r>
            <a:r>
              <a:rPr lang="en-US" dirty="0" smtClean="0"/>
              <a:t> </a:t>
            </a:r>
            <a:r>
              <a:rPr lang="en-US" dirty="0" err="1" smtClean="0"/>
              <a:t>Eléctricas</a:t>
            </a:r>
            <a:r>
              <a:rPr lang="en-US" dirty="0" smtClean="0"/>
              <a:t> is an expert in the renovation and modernization of old installations.</a:t>
            </a:r>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en-US" dirty="0" smtClean="0"/>
              <a:t>The company is a service company and there are 4 employees there, which means that it has no branches outside Granada, and the company has no staff turnover. The youngest employee has been working there for 3 years.</a:t>
            </a:r>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en-US" dirty="0" smtClean="0"/>
              <a:t>The company is equipped with new and fully functional equipment necessary in this industry. They have 2 new vans.</a:t>
            </a:r>
          </a:p>
          <a:p>
            <a:r>
              <a:rPr lang="en-US" dirty="0" smtClean="0"/>
              <a:t>Each employee has his tool belt (screwdrivers, pliers, etc.) and a box.</a:t>
            </a:r>
          </a:p>
          <a:p>
            <a:r>
              <a:rPr lang="en-US" dirty="0" smtClean="0"/>
              <a:t>As an apprentice I also got my belt with basic tools.</a:t>
            </a:r>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en-US" dirty="0" smtClean="0"/>
              <a:t>They keep all materials and tools in the warehouse at the company's headquarters.</a:t>
            </a:r>
            <a:endParaRPr lang="pl-PL" dirty="0"/>
          </a:p>
        </p:txBody>
      </p:sp>
      <p:pic>
        <p:nvPicPr>
          <p:cNvPr id="9218" name="Picture 2" descr="C:\Users\hh\Desktop\Erasmus(Mati)\79813248_452811408751015_7155963806366040064_n.jpg"/>
          <p:cNvPicPr>
            <a:picLocks noChangeAspect="1" noChangeArrowheads="1"/>
          </p:cNvPicPr>
          <p:nvPr/>
        </p:nvPicPr>
        <p:blipFill>
          <a:blip r:embed="rId2"/>
          <a:srcRect/>
          <a:stretch>
            <a:fillRect/>
          </a:stretch>
        </p:blipFill>
        <p:spPr bwMode="auto">
          <a:xfrm>
            <a:off x="1428728" y="3429000"/>
            <a:ext cx="5143536" cy="28942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en-US" dirty="0" smtClean="0"/>
              <a:t>I didn't get to know the business owner exactly. However, my colleagues accepted me as an equal. They were very friendly and helpful at all times.</a:t>
            </a:r>
            <a:endParaRPr lang="pl-P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285728"/>
            <a:ext cx="8229600" cy="1143000"/>
          </a:xfrm>
        </p:spPr>
        <p:txBody>
          <a:bodyPr>
            <a:noAutofit/>
          </a:bodyPr>
          <a:lstStyle/>
          <a:p>
            <a:pPr algn="ctr"/>
            <a:r>
              <a:rPr lang="pl-PL" sz="3600" dirty="0" smtClean="0">
                <a:solidFill>
                  <a:schemeClr val="tx1"/>
                </a:solidFill>
                <a:latin typeface="+mn-lt"/>
              </a:rPr>
              <a:t>Andigran Telecomunicaciones S.L</a:t>
            </a:r>
            <a:endParaRPr lang="pl-PL" sz="3600" dirty="0">
              <a:solidFill>
                <a:schemeClr val="tx1"/>
              </a:solidFill>
              <a:latin typeface="+mn-lt"/>
            </a:endParaRPr>
          </a:p>
        </p:txBody>
      </p:sp>
      <p:sp>
        <p:nvSpPr>
          <p:cNvPr id="6" name="Symbol zastępczy tekstu 5"/>
          <p:cNvSpPr>
            <a:spLocks noGrp="1"/>
          </p:cNvSpPr>
          <p:nvPr>
            <p:ph type="body" idx="1"/>
          </p:nvPr>
        </p:nvSpPr>
        <p:spPr>
          <a:xfrm>
            <a:off x="357158" y="1357298"/>
            <a:ext cx="8286808" cy="1143008"/>
          </a:xfrm>
        </p:spPr>
        <p:txBody>
          <a:bodyPr>
            <a:noAutofit/>
          </a:bodyPr>
          <a:lstStyle/>
          <a:p>
            <a:pPr algn="ctr"/>
            <a:r>
              <a:rPr lang="pl-PL" sz="2000" b="0" dirty="0" smtClean="0">
                <a:solidFill>
                  <a:schemeClr val="tx1"/>
                </a:solidFill>
              </a:rPr>
              <a:t>Siedziba </a:t>
            </a:r>
            <a:r>
              <a:rPr lang="pl-PL" sz="2000" b="0" dirty="0" smtClean="0">
                <a:solidFill>
                  <a:schemeClr val="tx1"/>
                </a:solidFill>
              </a:rPr>
              <a:t>Firmy znajduje się na ulicy </a:t>
            </a:r>
            <a:r>
              <a:rPr lang="es-ES" sz="2000" b="0" dirty="0" smtClean="0">
                <a:solidFill>
                  <a:schemeClr val="tx1"/>
                </a:solidFill>
              </a:rPr>
              <a:t>Nervión Street, 2 Bajo 18015 </a:t>
            </a:r>
            <a:r>
              <a:rPr lang="es-ES" sz="2000" b="0" dirty="0" smtClean="0">
                <a:solidFill>
                  <a:schemeClr val="tx1"/>
                </a:solidFill>
              </a:rPr>
              <a:t>Granada</a:t>
            </a:r>
            <a:r>
              <a:rPr lang="pl-PL" sz="2000" b="0" dirty="0" smtClean="0">
                <a:solidFill>
                  <a:schemeClr val="tx1"/>
                </a:solidFill>
              </a:rPr>
              <a:t>.</a:t>
            </a:r>
            <a:r>
              <a:rPr lang="pl-PL" sz="2000" dirty="0" smtClean="0">
                <a:solidFill>
                  <a:schemeClr val="tx1"/>
                </a:solidFill>
              </a:rPr>
              <a:t> </a:t>
            </a:r>
            <a:r>
              <a:rPr lang="pl-PL" sz="2000" dirty="0" smtClean="0">
                <a:solidFill>
                  <a:schemeClr val="tx1"/>
                </a:solidFill>
              </a:rPr>
              <a:t/>
            </a:r>
            <a:br>
              <a:rPr lang="pl-PL" sz="2000" dirty="0" smtClean="0">
                <a:solidFill>
                  <a:schemeClr val="tx1"/>
                </a:solidFill>
              </a:rPr>
            </a:br>
            <a:r>
              <a:rPr lang="en-US" sz="2000" b="0" dirty="0" smtClean="0">
                <a:solidFill>
                  <a:schemeClr val="tx1"/>
                </a:solidFill>
              </a:rPr>
              <a:t> The company's headquarters are located on the </a:t>
            </a:r>
            <a:r>
              <a:rPr lang="en-US" sz="2000" b="0" dirty="0" smtClean="0">
                <a:solidFill>
                  <a:schemeClr val="tx1"/>
                </a:solidFill>
              </a:rPr>
              <a:t>street</a:t>
            </a:r>
            <a:r>
              <a:rPr lang="pl-PL" sz="2000" b="0" dirty="0" smtClean="0">
                <a:solidFill>
                  <a:schemeClr val="tx1"/>
                </a:solidFill>
              </a:rPr>
              <a:t> </a:t>
            </a:r>
            <a:r>
              <a:rPr lang="es-ES" sz="2000" b="0" dirty="0" smtClean="0">
                <a:solidFill>
                  <a:schemeClr val="tx1"/>
                </a:solidFill>
              </a:rPr>
              <a:t>Nervión </a:t>
            </a:r>
            <a:r>
              <a:rPr lang="es-ES" sz="2000" b="0" dirty="0" smtClean="0">
                <a:solidFill>
                  <a:schemeClr val="tx1"/>
                </a:solidFill>
              </a:rPr>
              <a:t>Street, 2 Bajo 18015 </a:t>
            </a:r>
            <a:r>
              <a:rPr lang="es-ES" sz="2000" b="0" dirty="0" smtClean="0">
                <a:solidFill>
                  <a:schemeClr val="tx1"/>
                </a:solidFill>
              </a:rPr>
              <a:t>Granada</a:t>
            </a:r>
            <a:r>
              <a:rPr lang="pl-PL" sz="2000" b="0" dirty="0" smtClean="0">
                <a:solidFill>
                  <a:schemeClr val="tx1"/>
                </a:solidFill>
              </a:rPr>
              <a:t>.</a:t>
            </a:r>
            <a:r>
              <a:rPr lang="pl-PL" sz="2000" dirty="0" smtClean="0">
                <a:solidFill>
                  <a:schemeClr val="tx1"/>
                </a:solidFill>
              </a:rPr>
              <a:t> </a:t>
            </a:r>
            <a:r>
              <a:rPr lang="pl-PL" sz="2000" dirty="0" smtClean="0">
                <a:solidFill>
                  <a:schemeClr val="tx1"/>
                </a:solidFill>
              </a:rPr>
              <a:t/>
            </a:r>
            <a:br>
              <a:rPr lang="pl-PL" sz="2000" dirty="0" smtClean="0">
                <a:solidFill>
                  <a:schemeClr val="tx1"/>
                </a:solidFill>
              </a:rPr>
            </a:br>
            <a:r>
              <a:rPr lang="pl-PL" sz="2000" dirty="0" smtClean="0">
                <a:solidFill>
                  <a:schemeClr val="tx1"/>
                </a:solidFill>
              </a:rPr>
              <a:t> </a:t>
            </a:r>
            <a:endParaRPr lang="pl-PL" sz="2000" dirty="0">
              <a:solidFill>
                <a:schemeClr val="tx1"/>
              </a:solidFill>
            </a:endParaRPr>
          </a:p>
        </p:txBody>
      </p:sp>
      <p:sp>
        <p:nvSpPr>
          <p:cNvPr id="8" name="Symbol zastępczy tekstu 7"/>
          <p:cNvSpPr>
            <a:spLocks noGrp="1"/>
          </p:cNvSpPr>
          <p:nvPr>
            <p:ph type="body" sz="half" idx="3"/>
          </p:nvPr>
        </p:nvSpPr>
        <p:spPr>
          <a:xfrm>
            <a:off x="9644098" y="4214818"/>
            <a:ext cx="4041775" cy="838200"/>
          </a:xfrm>
        </p:spPr>
        <p:txBody>
          <a:bodyPr/>
          <a:lstStyle/>
          <a:p>
            <a:endParaRPr lang="pl-PL" dirty="0"/>
          </a:p>
        </p:txBody>
      </p:sp>
      <p:pic>
        <p:nvPicPr>
          <p:cNvPr id="10" name="Symbol zastępczy zawartości 9" descr="79974854_585107678890385_5991515558724501504_n.jpg"/>
          <p:cNvPicPr>
            <a:picLocks noGrp="1" noChangeAspect="1"/>
          </p:cNvPicPr>
          <p:nvPr>
            <p:ph sz="quarter" idx="4"/>
          </p:nvPr>
        </p:nvPicPr>
        <p:blipFill>
          <a:blip r:embed="rId2"/>
          <a:stretch>
            <a:fillRect/>
          </a:stretch>
        </p:blipFill>
        <p:spPr>
          <a:xfrm>
            <a:off x="1500166" y="2658078"/>
            <a:ext cx="5786478" cy="4199922"/>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latin typeface="+mn-lt"/>
              </a:rPr>
              <a:t>W siedzibie firmy znajdziemy:</a:t>
            </a:r>
            <a:br>
              <a:rPr lang="pl-PL" sz="3200" dirty="0" smtClean="0">
                <a:latin typeface="+mn-lt"/>
              </a:rPr>
            </a:br>
            <a:r>
              <a:rPr lang="en-US" sz="3200" dirty="0" smtClean="0">
                <a:latin typeface="+mn-lt"/>
              </a:rPr>
              <a:t> At the company's headquarters we will find</a:t>
            </a:r>
            <a:r>
              <a:rPr lang="pl-PL" sz="3200" dirty="0" smtClean="0">
                <a:latin typeface="+mn-lt"/>
              </a:rPr>
              <a:t> </a:t>
            </a:r>
            <a:endParaRPr lang="pl-PL" sz="3200" dirty="0">
              <a:latin typeface="+mn-lt"/>
            </a:endParaRPr>
          </a:p>
        </p:txBody>
      </p:sp>
      <p:sp>
        <p:nvSpPr>
          <p:cNvPr id="5" name="Symbol zastępczy tekstu 4"/>
          <p:cNvSpPr>
            <a:spLocks noGrp="1"/>
          </p:cNvSpPr>
          <p:nvPr>
            <p:ph type="body" idx="1"/>
          </p:nvPr>
        </p:nvSpPr>
        <p:spPr>
          <a:xfrm>
            <a:off x="571472" y="1714488"/>
            <a:ext cx="4040188" cy="838200"/>
          </a:xfrm>
        </p:spPr>
        <p:txBody>
          <a:bodyPr/>
          <a:lstStyle/>
          <a:p>
            <a:pPr algn="ctr"/>
            <a:r>
              <a:rPr lang="pl-PL" dirty="0" smtClean="0">
                <a:solidFill>
                  <a:schemeClr val="tx1"/>
                </a:solidFill>
              </a:rPr>
              <a:t>Biuro Firmy</a:t>
            </a:r>
            <a:br>
              <a:rPr lang="pl-PL" dirty="0" smtClean="0">
                <a:solidFill>
                  <a:schemeClr val="tx1"/>
                </a:solidFill>
              </a:rPr>
            </a:br>
            <a:r>
              <a:rPr lang="pl-PL" dirty="0" smtClean="0">
                <a:solidFill>
                  <a:schemeClr val="tx1"/>
                </a:solidFill>
              </a:rPr>
              <a:t> Company </a:t>
            </a:r>
            <a:r>
              <a:rPr lang="pl-PL" dirty="0" err="1" smtClean="0">
                <a:solidFill>
                  <a:schemeClr val="tx1"/>
                </a:solidFill>
              </a:rPr>
              <a:t>office</a:t>
            </a:r>
            <a:endParaRPr lang="pl-PL" dirty="0">
              <a:solidFill>
                <a:schemeClr val="tx1"/>
              </a:solidFill>
            </a:endParaRPr>
          </a:p>
        </p:txBody>
      </p:sp>
      <p:sp>
        <p:nvSpPr>
          <p:cNvPr id="6" name="Symbol zastępczy tekstu 5"/>
          <p:cNvSpPr>
            <a:spLocks noGrp="1"/>
          </p:cNvSpPr>
          <p:nvPr>
            <p:ph type="body" sz="half" idx="3"/>
          </p:nvPr>
        </p:nvSpPr>
        <p:spPr>
          <a:xfrm>
            <a:off x="4643438" y="1714488"/>
            <a:ext cx="4041775" cy="838200"/>
          </a:xfrm>
        </p:spPr>
        <p:txBody>
          <a:bodyPr/>
          <a:lstStyle/>
          <a:p>
            <a:pPr algn="ctr"/>
            <a:r>
              <a:rPr lang="pl-PL" dirty="0" smtClean="0">
                <a:solidFill>
                  <a:schemeClr val="tx1"/>
                </a:solidFill>
              </a:rPr>
              <a:t>Magazyn</a:t>
            </a:r>
            <a:br>
              <a:rPr lang="pl-PL" dirty="0" smtClean="0">
                <a:solidFill>
                  <a:schemeClr val="tx1"/>
                </a:solidFill>
              </a:rPr>
            </a:br>
            <a:r>
              <a:rPr lang="en-US" dirty="0" smtClean="0">
                <a:solidFill>
                  <a:schemeClr val="tx1"/>
                </a:solidFill>
              </a:rPr>
              <a:t> </a:t>
            </a:r>
            <a:r>
              <a:rPr lang="pl-PL" dirty="0" smtClean="0">
                <a:solidFill>
                  <a:schemeClr val="tx1"/>
                </a:solidFill>
              </a:rPr>
              <a:t>W</a:t>
            </a:r>
            <a:r>
              <a:rPr lang="en-US" dirty="0" err="1" smtClean="0">
                <a:solidFill>
                  <a:schemeClr val="tx1"/>
                </a:solidFill>
              </a:rPr>
              <a:t>arehouse</a:t>
            </a:r>
            <a:endParaRPr lang="pl-PL" dirty="0">
              <a:solidFill>
                <a:schemeClr val="tx1"/>
              </a:solidFill>
            </a:endParaRPr>
          </a:p>
        </p:txBody>
      </p:sp>
      <p:pic>
        <p:nvPicPr>
          <p:cNvPr id="4" name="Symbol zastępczy zawartości 3" descr="80374246_459247664738613_1028245480246607872_n.jpg"/>
          <p:cNvPicPr>
            <a:picLocks noGrp="1" noChangeAspect="1"/>
          </p:cNvPicPr>
          <p:nvPr>
            <p:ph sz="quarter" idx="2"/>
          </p:nvPr>
        </p:nvPicPr>
        <p:blipFill>
          <a:blip r:embed="rId2"/>
          <a:stretch>
            <a:fillRect/>
          </a:stretch>
        </p:blipFill>
        <p:spPr>
          <a:xfrm>
            <a:off x="285720" y="2714620"/>
            <a:ext cx="4857751" cy="3643314"/>
          </a:xfrm>
        </p:spPr>
      </p:pic>
      <p:pic>
        <p:nvPicPr>
          <p:cNvPr id="8" name="Symbol zastępczy zawartości 7" descr="79540686_3900114640014193_8053014644358381568_n.jpg"/>
          <p:cNvPicPr>
            <a:picLocks noGrp="1" noChangeAspect="1"/>
          </p:cNvPicPr>
          <p:nvPr>
            <p:ph sz="quarter" idx="4"/>
          </p:nvPr>
        </p:nvPicPr>
        <p:blipFill>
          <a:blip r:embed="rId3"/>
          <a:stretch>
            <a:fillRect/>
          </a:stretch>
        </p:blipFill>
        <p:spPr>
          <a:xfrm>
            <a:off x="5429256" y="2786058"/>
            <a:ext cx="2743422" cy="3657896"/>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457200" y="274638"/>
            <a:ext cx="7467600" cy="1439850"/>
          </a:xfrm>
        </p:spPr>
        <p:txBody>
          <a:bodyPr>
            <a:normAutofit fontScale="90000"/>
          </a:bodyPr>
          <a:lstStyle/>
          <a:p>
            <a:r>
              <a:rPr lang="pl-PL" sz="3000" dirty="0" smtClean="0">
                <a:latin typeface="+mn-lt"/>
              </a:rPr>
              <a:t>Właścicielem firmy jest Andre Gutierrez Lopez. </a:t>
            </a:r>
            <a:br>
              <a:rPr lang="pl-PL" sz="3000" dirty="0" smtClean="0">
                <a:latin typeface="+mn-lt"/>
              </a:rPr>
            </a:br>
            <a:r>
              <a:rPr lang="en-US" sz="3000" dirty="0" smtClean="0"/>
              <a:t> </a:t>
            </a:r>
            <a:r>
              <a:rPr lang="en-US" sz="3000" dirty="0" smtClean="0">
                <a:latin typeface="+mn-lt"/>
              </a:rPr>
              <a:t>The owner of the company is </a:t>
            </a:r>
            <a:r>
              <a:rPr lang="pl-PL" sz="3000" dirty="0" smtClean="0">
                <a:latin typeface="+mn-lt"/>
              </a:rPr>
              <a:t>Andre Gutierrez Lopez.</a:t>
            </a:r>
            <a:br>
              <a:rPr lang="pl-PL" sz="3000" dirty="0" smtClean="0">
                <a:latin typeface="+mn-lt"/>
              </a:rPr>
            </a:br>
            <a:endParaRPr lang="pl-PL" sz="3000" dirty="0">
              <a:latin typeface="+mn-lt"/>
            </a:endParaRPr>
          </a:p>
        </p:txBody>
      </p:sp>
      <p:pic>
        <p:nvPicPr>
          <p:cNvPr id="12" name="Symbol zastępczy zawartości 11" descr="79912753_626542364755313_4422041441119764480_n.jpg"/>
          <p:cNvPicPr>
            <a:picLocks noGrp="1" noChangeAspect="1"/>
          </p:cNvPicPr>
          <p:nvPr>
            <p:ph idx="1"/>
          </p:nvPr>
        </p:nvPicPr>
        <p:blipFill>
          <a:blip r:embed="rId2"/>
          <a:stretch>
            <a:fillRect/>
          </a:stretch>
        </p:blipFill>
        <p:spPr>
          <a:xfrm>
            <a:off x="2071670" y="1357298"/>
            <a:ext cx="6034617" cy="4525963"/>
          </a:xfrm>
          <a:prstGeom prst="rect">
            <a:avLst/>
          </a:prstGeom>
          <a:ln>
            <a:noFill/>
          </a:ln>
          <a:effectLst>
            <a:outerShdw blurRad="292100" dist="139700" dir="2700000" algn="tl" rotWithShape="0">
              <a:srgbClr val="333333">
                <a:alpha val="65000"/>
              </a:srgbClr>
            </a:outerShdw>
          </a:effectLst>
        </p:spPr>
      </p:pic>
      <p:sp>
        <p:nvSpPr>
          <p:cNvPr id="13" name="pole tekstowe 12"/>
          <p:cNvSpPr txBox="1"/>
          <p:nvPr/>
        </p:nvSpPr>
        <p:spPr>
          <a:xfrm>
            <a:off x="2000232" y="5929330"/>
            <a:ext cx="6858048" cy="646331"/>
          </a:xfrm>
          <a:prstGeom prst="rect">
            <a:avLst/>
          </a:prstGeom>
          <a:noFill/>
        </p:spPr>
        <p:txBody>
          <a:bodyPr wrap="square" rtlCol="0">
            <a:spAutoFit/>
          </a:bodyPr>
          <a:lstStyle/>
          <a:p>
            <a:r>
              <a:rPr lang="pl-PL" dirty="0" smtClean="0"/>
              <a:t>Od Lewej: Łukasz Siemieńczyk; </a:t>
            </a:r>
            <a:r>
              <a:rPr lang="pl-PL" dirty="0" smtClean="0">
                <a:latin typeface="+mn-lt"/>
              </a:rPr>
              <a:t>Andre Gutierrez Lopez.</a:t>
            </a:r>
            <a:br>
              <a:rPr lang="pl-PL" dirty="0" smtClean="0">
                <a:latin typeface="+mn-lt"/>
              </a:rPr>
            </a:br>
            <a:r>
              <a:rPr lang="pl-PL" dirty="0" smtClean="0">
                <a:latin typeface="+mn-lt"/>
              </a:rPr>
              <a:t> From left</a:t>
            </a:r>
            <a:r>
              <a:rPr lang="pl-PL" dirty="0" smtClean="0"/>
              <a:t>: </a:t>
            </a:r>
            <a:r>
              <a:rPr lang="pl-PL" dirty="0" smtClean="0"/>
              <a:t>Łukasz Siemieńczyk; </a:t>
            </a:r>
            <a:r>
              <a:rPr lang="pl-PL" dirty="0" smtClean="0">
                <a:latin typeface="+mn-lt"/>
              </a:rPr>
              <a:t>Andre Gutierrez Lopez.</a:t>
            </a:r>
            <a:endParaRPr lang="pl-P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00034" y="500042"/>
            <a:ext cx="8186766" cy="5726448"/>
          </a:xfrm>
        </p:spPr>
        <p:txBody>
          <a:bodyPr>
            <a:noAutofit/>
          </a:bodyPr>
          <a:lstStyle/>
          <a:p>
            <a:r>
              <a:rPr lang="pl-PL" sz="2800" dirty="0" smtClean="0">
                <a:latin typeface="+mn-lt"/>
              </a:rPr>
              <a:t>Andigran </a:t>
            </a:r>
            <a:r>
              <a:rPr lang="pl-PL" sz="2800" dirty="0" smtClean="0">
                <a:latin typeface="+mn-lt"/>
              </a:rPr>
              <a:t>Telecomunicaciones </a:t>
            </a:r>
            <a:r>
              <a:rPr lang="pl-PL" sz="2800" dirty="0" smtClean="0">
                <a:latin typeface="+mn-lt"/>
              </a:rPr>
              <a:t>S.L </a:t>
            </a:r>
            <a:r>
              <a:rPr lang="pl-PL" sz="2800" dirty="0" smtClean="0">
                <a:latin typeface="+mn-lt"/>
              </a:rPr>
              <a:t>j</a:t>
            </a:r>
            <a:r>
              <a:rPr lang="pl-PL" sz="2800" dirty="0" smtClean="0">
                <a:latin typeface="+mn-lt"/>
              </a:rPr>
              <a:t>est firmą </a:t>
            </a:r>
            <a:r>
              <a:rPr lang="pl-PL" sz="2800" dirty="0" smtClean="0">
                <a:latin typeface="+mn-lt"/>
              </a:rPr>
              <a:t>rodzinną zajmującą się telekomunikacją z dużym doświadczeniem i zaangażowaniem w </a:t>
            </a:r>
            <a:r>
              <a:rPr lang="pl-PL" sz="2800" dirty="0" smtClean="0">
                <a:latin typeface="+mn-lt"/>
              </a:rPr>
              <a:t>branży. Wykonuje </a:t>
            </a:r>
            <a:r>
              <a:rPr lang="pl-PL" sz="2800" dirty="0" smtClean="0">
                <a:latin typeface="+mn-lt"/>
              </a:rPr>
              <a:t>instalacje i naprawy wszystkich rodzajów telewizji, naziemnej telewizji cyfrowej (wewnętrznej i zewnętrznej), cyfrowych, anten satelitarnych, </a:t>
            </a:r>
            <a:r>
              <a:rPr lang="pl-PL" sz="2800" dirty="0" err="1" smtClean="0">
                <a:latin typeface="+mn-lt"/>
              </a:rPr>
              <a:t>wideodomofonów</a:t>
            </a:r>
            <a:r>
              <a:rPr lang="pl-PL" sz="2800" dirty="0" smtClean="0">
                <a:latin typeface="+mn-lt"/>
              </a:rPr>
              <a:t> itp</a:t>
            </a:r>
            <a:r>
              <a:rPr lang="pl-PL" sz="2800" dirty="0" smtClean="0">
                <a:latin typeface="+mn-lt"/>
              </a:rPr>
              <a:t>.</a:t>
            </a:r>
            <a:br>
              <a:rPr lang="pl-PL" sz="2800" dirty="0" smtClean="0">
                <a:latin typeface="+mn-lt"/>
              </a:rPr>
            </a:br>
            <a:r>
              <a:rPr lang="en-US" sz="2800" dirty="0" err="1" smtClean="0">
                <a:latin typeface="+mn-lt"/>
              </a:rPr>
              <a:t>Andigran</a:t>
            </a:r>
            <a:r>
              <a:rPr lang="en-US" sz="2800" dirty="0" smtClean="0">
                <a:latin typeface="+mn-lt"/>
              </a:rPr>
              <a:t> </a:t>
            </a:r>
            <a:r>
              <a:rPr lang="en-US" sz="2800" dirty="0" err="1" smtClean="0">
                <a:latin typeface="+mn-lt"/>
              </a:rPr>
              <a:t>Telecomunicaciones</a:t>
            </a:r>
            <a:r>
              <a:rPr lang="en-US" sz="2800" dirty="0" smtClean="0">
                <a:latin typeface="+mn-lt"/>
              </a:rPr>
              <a:t> S.L is a family company dealing in telecommunications with extensive experience and involvement in the industry. Performs installations and repairs of all types of television, digital terrestrial television (internal and external), digital, satellite antennas, video intercoms, etc.</a:t>
            </a:r>
            <a:endParaRPr lang="pl-PL" sz="28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h\Desktop\Erasmus(Patryk)\79379390_966494907084843_3279886470336217088_n.jpg"/>
          <p:cNvPicPr>
            <a:picLocks noChangeAspect="1" noChangeArrowheads="1"/>
          </p:cNvPicPr>
          <p:nvPr/>
        </p:nvPicPr>
        <p:blipFill>
          <a:blip r:embed="rId2"/>
          <a:srcRect/>
          <a:stretch>
            <a:fillRect/>
          </a:stretch>
        </p:blipFill>
        <p:spPr bwMode="auto">
          <a:xfrm>
            <a:off x="500034" y="285728"/>
            <a:ext cx="8358246" cy="6268685"/>
          </a:xfrm>
          <a:prstGeom prst="rect">
            <a:avLst/>
          </a:prstGeom>
          <a:noFill/>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pPr>
              <a:buNone/>
            </a:pPr>
            <a:r>
              <a:rPr lang="pl-PL" dirty="0" smtClean="0">
                <a:solidFill>
                  <a:schemeClr val="bg1">
                    <a:lumMod val="95000"/>
                    <a:lumOff val="5000"/>
                  </a:schemeClr>
                </a:solidFill>
              </a:rPr>
              <a:t>Firma </a:t>
            </a:r>
            <a:r>
              <a:rPr lang="pl-PL" dirty="0" err="1" smtClean="0">
                <a:solidFill>
                  <a:schemeClr val="bg1">
                    <a:lumMod val="95000"/>
                    <a:lumOff val="5000"/>
                  </a:schemeClr>
                </a:solidFill>
              </a:rPr>
              <a:t>Instalaciones</a:t>
            </a:r>
            <a:r>
              <a:rPr lang="pl-PL" dirty="0" smtClean="0">
                <a:solidFill>
                  <a:schemeClr val="bg1">
                    <a:lumMod val="95000"/>
                    <a:lumOff val="5000"/>
                  </a:schemeClr>
                </a:solidFill>
              </a:rPr>
              <a:t> de </a:t>
            </a:r>
            <a:r>
              <a:rPr lang="pl-PL" dirty="0" err="1" smtClean="0">
                <a:solidFill>
                  <a:schemeClr val="bg1">
                    <a:lumMod val="95000"/>
                    <a:lumOff val="5000"/>
                  </a:schemeClr>
                </a:solidFill>
              </a:rPr>
              <a:t>Davo</a:t>
            </a:r>
            <a:r>
              <a:rPr lang="pl-PL" dirty="0" smtClean="0">
                <a:solidFill>
                  <a:schemeClr val="bg1">
                    <a:lumMod val="95000"/>
                    <a:lumOff val="5000"/>
                  </a:schemeClr>
                </a:solidFill>
              </a:rPr>
              <a:t> siedzibę ma w Grenadzie, lecz usługi wykonuje nawet do 300 kilometrów poza miastem siedziby. Firma jest dobrze wyposażona. Posiada nowe wiertarki, wkrętarki, bruzdownice itp..</a:t>
            </a:r>
            <a:endParaRPr lang="pl-PL" dirty="0">
              <a:solidFill>
                <a:schemeClr val="bg1">
                  <a:lumMod val="95000"/>
                  <a:lumOff val="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14290"/>
            <a:ext cx="8472518" cy="2083110"/>
          </a:xfrm>
        </p:spPr>
        <p:txBody>
          <a:bodyPr>
            <a:noAutofit/>
          </a:bodyPr>
          <a:lstStyle/>
          <a:p>
            <a:r>
              <a:rPr lang="pl-PL" sz="2800" dirty="0" smtClean="0">
                <a:latin typeface="+mn-lt"/>
              </a:rPr>
              <a:t>Firma posiada narzędzia elektryczne(wkrętarki, wiertarki, </a:t>
            </a:r>
            <a:r>
              <a:rPr lang="pl-PL" sz="2800" dirty="0" err="1" smtClean="0">
                <a:latin typeface="+mn-lt"/>
              </a:rPr>
              <a:t>itp</a:t>
            </a:r>
            <a:r>
              <a:rPr lang="pl-PL" sz="2800" dirty="0" smtClean="0">
                <a:latin typeface="+mn-lt"/>
              </a:rPr>
              <a:t>), zestawy kluczy, wkrętaków i samochód firmowy. </a:t>
            </a:r>
            <a:br>
              <a:rPr lang="pl-PL" sz="2800" dirty="0" smtClean="0">
                <a:latin typeface="+mn-lt"/>
              </a:rPr>
            </a:br>
            <a:r>
              <a:rPr lang="en-US" sz="2800" dirty="0" smtClean="0">
                <a:latin typeface="+mn-lt"/>
              </a:rPr>
              <a:t>The </a:t>
            </a:r>
            <a:r>
              <a:rPr lang="en-US" sz="2800" dirty="0" smtClean="0">
                <a:latin typeface="+mn-lt"/>
              </a:rPr>
              <a:t>company has electric tools (screwdrivers, drills, etc.), key sets, screwdrivers and company car.</a:t>
            </a:r>
            <a:r>
              <a:rPr lang="pl-PL" sz="2800" dirty="0" smtClean="0">
                <a:latin typeface="+mn-lt"/>
              </a:rPr>
              <a:t> </a:t>
            </a:r>
            <a:endParaRPr lang="pl-PL" sz="2800" dirty="0">
              <a:latin typeface="+mn-lt"/>
            </a:endParaRPr>
          </a:p>
        </p:txBody>
      </p:sp>
      <p:pic>
        <p:nvPicPr>
          <p:cNvPr id="3" name="Obraz 2" descr="79460758_600675867427991_4876763102059692032_n.jpg"/>
          <p:cNvPicPr>
            <a:picLocks noChangeAspect="1"/>
          </p:cNvPicPr>
          <p:nvPr/>
        </p:nvPicPr>
        <p:blipFill>
          <a:blip r:embed="rId2"/>
          <a:stretch>
            <a:fillRect/>
          </a:stretch>
        </p:blipFill>
        <p:spPr>
          <a:xfrm>
            <a:off x="285720" y="2500306"/>
            <a:ext cx="3143240" cy="4190985"/>
          </a:xfrm>
          <a:prstGeom prst="rect">
            <a:avLst/>
          </a:prstGeom>
        </p:spPr>
      </p:pic>
      <p:pic>
        <p:nvPicPr>
          <p:cNvPr id="5" name="Obraz 4" descr="79413430_763134937515368_6103471955833257984_n.jpg"/>
          <p:cNvPicPr>
            <a:picLocks noChangeAspect="1"/>
          </p:cNvPicPr>
          <p:nvPr/>
        </p:nvPicPr>
        <p:blipFill>
          <a:blip r:embed="rId3"/>
          <a:srcRect l="9524" t="6349" b="1587"/>
          <a:stretch>
            <a:fillRect/>
          </a:stretch>
        </p:blipFill>
        <p:spPr>
          <a:xfrm>
            <a:off x="3621136" y="2428868"/>
            <a:ext cx="5522864" cy="421484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428604"/>
            <a:ext cx="8258204" cy="5940762"/>
          </a:xfrm>
        </p:spPr>
        <p:txBody>
          <a:bodyPr>
            <a:noAutofit/>
          </a:bodyPr>
          <a:lstStyle/>
          <a:p>
            <a:r>
              <a:rPr lang="pl-PL" sz="2800" dirty="0" smtClean="0">
                <a:latin typeface="+mn-lt"/>
              </a:rPr>
              <a:t>Andre </a:t>
            </a:r>
            <a:r>
              <a:rPr lang="pl-PL" sz="2800" dirty="0" smtClean="0">
                <a:latin typeface="+mn-lt"/>
              </a:rPr>
              <a:t>Gutierrez </a:t>
            </a:r>
            <a:r>
              <a:rPr lang="pl-PL" sz="2800" dirty="0" smtClean="0">
                <a:latin typeface="+mn-lt"/>
              </a:rPr>
              <a:t>Lopez</a:t>
            </a:r>
            <a:r>
              <a:rPr lang="pl-PL" sz="2800" dirty="0" smtClean="0">
                <a:latin typeface="+mn-lt"/>
              </a:rPr>
              <a:t> </a:t>
            </a:r>
            <a:r>
              <a:rPr lang="pl-PL" sz="2800" dirty="0" smtClean="0">
                <a:latin typeface="+mn-lt"/>
              </a:rPr>
              <a:t>większość usług telekomunikacyjnych wykonuje sam, choć przy budowach zatrudnia 4 pracowników. Jego siostra jest sekretarką w biurze. Średnia wieku pracowników firmy to około 38 lat. Szef i osoby zatrudnione w firmie byli życzliwi i przyjaźnie nastawieni do  mnie.     </a:t>
            </a:r>
            <a:br>
              <a:rPr lang="pl-PL" sz="2800" dirty="0" smtClean="0">
                <a:latin typeface="+mn-lt"/>
              </a:rPr>
            </a:br>
            <a:r>
              <a:rPr lang="pl-PL" sz="2800" dirty="0" smtClean="0">
                <a:latin typeface="+mn-lt"/>
              </a:rPr>
              <a:t/>
            </a:r>
            <a:br>
              <a:rPr lang="pl-PL" sz="2800" dirty="0" smtClean="0">
                <a:latin typeface="+mn-lt"/>
              </a:rPr>
            </a:br>
            <a:r>
              <a:rPr lang="en-US" sz="2800" dirty="0" smtClean="0">
                <a:latin typeface="+mn-lt"/>
              </a:rPr>
              <a:t>Andre Gutierrez Lopez performs most telecommunications services himself, although he employs 4 employees at construction sites. His sister is an office secretary. The average age of employees of the company is about 38 years. The boss and people employed in the company were kind and friendly to me.</a:t>
            </a:r>
            <a:endParaRPr lang="pl-PL" sz="2800"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8258204" cy="6226514"/>
          </a:xfrm>
        </p:spPr>
        <p:txBody>
          <a:bodyPr>
            <a:normAutofit/>
          </a:bodyPr>
          <a:lstStyle/>
          <a:p>
            <a:r>
              <a:rPr lang="pl-PL" sz="3200" dirty="0" smtClean="0">
                <a:latin typeface="+mn-lt"/>
              </a:rPr>
              <a:t>Andigran Telecomunicaciones </a:t>
            </a:r>
            <a:r>
              <a:rPr lang="pl-PL" sz="3200" dirty="0" smtClean="0">
                <a:latin typeface="+mn-lt"/>
              </a:rPr>
              <a:t>S.L wykonuje usługi dla  pojedynczych klientów, dużych firmy i instytucji publicznych. Często też wykonują usługi poza Grenadą, choć firma nie ma oddziałów poza Grenadą.   </a:t>
            </a:r>
            <a:br>
              <a:rPr lang="pl-PL" sz="3200" dirty="0" smtClean="0">
                <a:latin typeface="+mn-lt"/>
              </a:rPr>
            </a:br>
            <a:r>
              <a:rPr lang="pl-PL" sz="3200" dirty="0" smtClean="0">
                <a:latin typeface="+mn-lt"/>
              </a:rPr>
              <a:t/>
            </a:r>
            <a:br>
              <a:rPr lang="pl-PL" sz="3200" dirty="0" smtClean="0">
                <a:latin typeface="+mn-lt"/>
              </a:rPr>
            </a:br>
            <a:r>
              <a:rPr lang="en-US" sz="3200" dirty="0" err="1" smtClean="0">
                <a:latin typeface="+mn-lt"/>
              </a:rPr>
              <a:t>Andigran</a:t>
            </a:r>
            <a:r>
              <a:rPr lang="en-US" sz="3200" dirty="0" smtClean="0">
                <a:latin typeface="+mn-lt"/>
              </a:rPr>
              <a:t> </a:t>
            </a:r>
            <a:r>
              <a:rPr lang="en-US" sz="3200" dirty="0" err="1" smtClean="0">
                <a:latin typeface="+mn-lt"/>
              </a:rPr>
              <a:t>Telecomunicaciones</a:t>
            </a:r>
            <a:r>
              <a:rPr lang="en-US" sz="3200" dirty="0" smtClean="0">
                <a:latin typeface="+mn-lt"/>
              </a:rPr>
              <a:t> S.L provides services for individual clients, large companies and public institutions. They also often provide services outside Grenada, although the company has no branches outside Grenada.</a:t>
            </a:r>
            <a:endParaRPr lang="pl-PL" sz="3200" dirty="0">
              <a:latin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descr="79336678_443974872948676_3998526561581006848_n.jpg"/>
          <p:cNvPicPr>
            <a:picLocks noGrp="1" noChangeAspect="1"/>
          </p:cNvPicPr>
          <p:nvPr>
            <p:ph idx="1"/>
          </p:nvPr>
        </p:nvPicPr>
        <p:blipFill>
          <a:blip r:embed="rId2"/>
          <a:stretch>
            <a:fillRect/>
          </a:stretch>
        </p:blipFill>
        <p:spPr>
          <a:xfrm>
            <a:off x="1785918" y="285728"/>
            <a:ext cx="5500726" cy="5358626"/>
          </a:xfrm>
        </p:spPr>
      </p:pic>
      <p:sp>
        <p:nvSpPr>
          <p:cNvPr id="3" name="Tytuł 2"/>
          <p:cNvSpPr>
            <a:spLocks noGrp="1"/>
          </p:cNvSpPr>
          <p:nvPr>
            <p:ph type="title"/>
          </p:nvPr>
        </p:nvSpPr>
        <p:spPr>
          <a:xfrm>
            <a:off x="571472" y="571480"/>
            <a:ext cx="7467600" cy="1143000"/>
          </a:xfrm>
        </p:spPr>
        <p:txBody>
          <a:bodyPr/>
          <a:lstStyle/>
          <a:p>
            <a:pPr algn="ctr"/>
            <a:r>
              <a:rPr lang="pl-PL" dirty="0" smtClean="0">
                <a:solidFill>
                  <a:schemeClr val="bg1"/>
                </a:solidFill>
                <a:latin typeface="+mn-lt"/>
              </a:rPr>
              <a:t>Praktykanci z 3J</a:t>
            </a:r>
            <a:endParaRPr lang="pl-PL" dirty="0">
              <a:solidFill>
                <a:schemeClr val="bg1"/>
              </a:solidFill>
              <a:latin typeface="+mn-lt"/>
            </a:endParaRPr>
          </a:p>
        </p:txBody>
      </p:sp>
      <p:sp>
        <p:nvSpPr>
          <p:cNvPr id="6" name="pole tekstowe 5"/>
          <p:cNvSpPr txBox="1"/>
          <p:nvPr/>
        </p:nvSpPr>
        <p:spPr>
          <a:xfrm>
            <a:off x="571472" y="5657671"/>
            <a:ext cx="8358246" cy="1200329"/>
          </a:xfrm>
          <a:prstGeom prst="rect">
            <a:avLst/>
          </a:prstGeom>
          <a:noFill/>
        </p:spPr>
        <p:txBody>
          <a:bodyPr wrap="square" rtlCol="0">
            <a:spAutoFit/>
          </a:bodyPr>
          <a:lstStyle/>
          <a:p>
            <a:r>
              <a:rPr lang="pl-PL" dirty="0" smtClean="0"/>
              <a:t>Od lewej: Łukasz Siemieńczyk; Dawid Zembrzuski; Mateusz </a:t>
            </a:r>
            <a:r>
              <a:rPr lang="pl-PL" dirty="0" err="1" smtClean="0"/>
              <a:t>Fiłonowicz</a:t>
            </a:r>
            <a:r>
              <a:rPr lang="pl-PL" dirty="0" smtClean="0"/>
              <a:t>, Patryk Jakimiuk</a:t>
            </a:r>
            <a:br>
              <a:rPr lang="pl-PL" dirty="0" smtClean="0"/>
            </a:br>
            <a:r>
              <a:rPr lang="pl-PL" dirty="0" smtClean="0"/>
              <a:t>From left:</a:t>
            </a:r>
            <a:r>
              <a:rPr lang="pl-PL" dirty="0" smtClean="0"/>
              <a:t> Łukasz Siemieńczyk; Dawid Zembrzuski; Mateusz </a:t>
            </a:r>
            <a:r>
              <a:rPr lang="pl-PL" dirty="0" err="1" smtClean="0"/>
              <a:t>Fiłonowicz</a:t>
            </a:r>
            <a:r>
              <a:rPr lang="pl-PL" dirty="0" smtClean="0"/>
              <a:t>, Patryk Jakimiuk</a:t>
            </a:r>
            <a:endParaRPr lang="pl-P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2910" y="1785926"/>
            <a:ext cx="7470648" cy="1571612"/>
          </a:xfrm>
        </p:spPr>
        <p:txBody>
          <a:bodyPr/>
          <a:lstStyle/>
          <a:p>
            <a:pPr algn="ctr"/>
            <a:r>
              <a:rPr lang="pl-PL" dirty="0" smtClean="0"/>
              <a:t>Dziękujemy za uwagę</a:t>
            </a:r>
            <a:endParaRPr lang="pl-PL" dirty="0"/>
          </a:p>
        </p:txBody>
      </p:sp>
      <p:sp>
        <p:nvSpPr>
          <p:cNvPr id="3" name="pole tekstowe 2"/>
          <p:cNvSpPr txBox="1"/>
          <p:nvPr/>
        </p:nvSpPr>
        <p:spPr>
          <a:xfrm>
            <a:off x="5286380" y="4572008"/>
            <a:ext cx="3500462" cy="1938992"/>
          </a:xfrm>
          <a:prstGeom prst="rect">
            <a:avLst/>
          </a:prstGeom>
          <a:noFill/>
        </p:spPr>
        <p:txBody>
          <a:bodyPr wrap="square" rtlCol="0">
            <a:spAutoFit/>
          </a:bodyPr>
          <a:lstStyle/>
          <a:p>
            <a:pPr algn="r"/>
            <a:r>
              <a:rPr lang="pl-PL" sz="2400" dirty="0" smtClean="0"/>
              <a:t>Prezentacje wykonali:</a:t>
            </a:r>
            <a:br>
              <a:rPr lang="pl-PL" sz="2400" dirty="0" smtClean="0"/>
            </a:br>
            <a:r>
              <a:rPr lang="pl-PL" sz="2400" dirty="0" smtClean="0"/>
              <a:t>Mateusz </a:t>
            </a:r>
            <a:r>
              <a:rPr lang="pl-PL" sz="2400" dirty="0" err="1" smtClean="0"/>
              <a:t>Fiłonowicz</a:t>
            </a:r>
            <a:r>
              <a:rPr lang="pl-PL" sz="2400" dirty="0" smtClean="0"/>
              <a:t/>
            </a:r>
            <a:br>
              <a:rPr lang="pl-PL" sz="2400" dirty="0" smtClean="0"/>
            </a:br>
            <a:r>
              <a:rPr lang="pl-PL" sz="2400" dirty="0" smtClean="0"/>
              <a:t>Dawid Zembrzuski</a:t>
            </a:r>
            <a:br>
              <a:rPr lang="pl-PL" sz="2400" dirty="0" smtClean="0"/>
            </a:br>
            <a:r>
              <a:rPr lang="pl-PL" sz="2400" dirty="0" smtClean="0"/>
              <a:t>Patryk Jakimiuk</a:t>
            </a:r>
            <a:br>
              <a:rPr lang="pl-PL" sz="2400" dirty="0" smtClean="0"/>
            </a:br>
            <a:r>
              <a:rPr lang="pl-PL" sz="2400" dirty="0" smtClean="0"/>
              <a:t>Łukasz Siemieńczyk </a:t>
            </a:r>
            <a:endParaRPr lang="pl-PL"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h\Desktop\Erasmus(Patryk)\79934979_2456997231221908_7253232373100183552_n.jpg"/>
          <p:cNvPicPr>
            <a:picLocks noChangeAspect="1" noChangeArrowheads="1"/>
          </p:cNvPicPr>
          <p:nvPr/>
        </p:nvPicPr>
        <p:blipFill>
          <a:blip r:embed="rId2"/>
          <a:srcRect/>
          <a:stretch>
            <a:fillRect/>
          </a:stretch>
        </p:blipFill>
        <p:spPr bwMode="auto">
          <a:xfrm>
            <a:off x="4429124" y="214290"/>
            <a:ext cx="4714876" cy="6286500"/>
          </a:xfrm>
          <a:prstGeom prst="rect">
            <a:avLst/>
          </a:prstGeom>
          <a:noFill/>
        </p:spPr>
      </p:pic>
      <p:sp>
        <p:nvSpPr>
          <p:cNvPr id="2" name="Tytuł 1"/>
          <p:cNvSpPr>
            <a:spLocks noGrp="1"/>
          </p:cNvSpPr>
          <p:nvPr>
            <p:ph type="title"/>
          </p:nvPr>
        </p:nvSpPr>
        <p:spPr/>
        <p:txBody>
          <a:bodyPr/>
          <a:lstStyle/>
          <a:p>
            <a:r>
              <a:rPr lang="pl-PL" dirty="0" smtClean="0"/>
              <a:t>Właściciel firmy</a:t>
            </a:r>
            <a:endParaRPr lang="pl-PL" dirty="0"/>
          </a:p>
        </p:txBody>
      </p:sp>
      <p:sp>
        <p:nvSpPr>
          <p:cNvPr id="3" name="Symbol zastępczy zawartości 2"/>
          <p:cNvSpPr>
            <a:spLocks noGrp="1"/>
          </p:cNvSpPr>
          <p:nvPr>
            <p:ph idx="1"/>
          </p:nvPr>
        </p:nvSpPr>
        <p:spPr>
          <a:xfrm>
            <a:off x="457200" y="1600200"/>
            <a:ext cx="3900486" cy="4525963"/>
          </a:xfrm>
        </p:spPr>
        <p:txBody>
          <a:bodyPr>
            <a:normAutofit fontScale="77500" lnSpcReduction="20000"/>
          </a:bodyPr>
          <a:lstStyle/>
          <a:p>
            <a:pPr>
              <a:buNone/>
            </a:pPr>
            <a:r>
              <a:rPr lang="pl-PL" dirty="0" smtClean="0"/>
              <a:t>Właścicielem, jak również szefem firmy jest Javier </a:t>
            </a:r>
            <a:r>
              <a:rPr lang="pl-PL" dirty="0" err="1" smtClean="0"/>
              <a:t>Davo</a:t>
            </a:r>
            <a:r>
              <a:rPr lang="pl-PL" dirty="0" smtClean="0"/>
              <a:t> (ten po lewej). Jest to bardzo cierpliwy i miły mężczyzna. Uwielbia żartować i nigdy nie odmawia pracy, nawet ciężkiej. Bardzo chętnie mi opowiadał o pracy jako elektryk w Hiszpanii i traktował mnie na równi z innymi pracownikami.</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Usługi firmy</a:t>
            </a:r>
            <a:endParaRPr lang="pl-PL" dirty="0"/>
          </a:p>
        </p:txBody>
      </p:sp>
      <p:sp>
        <p:nvSpPr>
          <p:cNvPr id="3" name="Symbol zastępczy zawartości 2"/>
          <p:cNvSpPr>
            <a:spLocks noGrp="1"/>
          </p:cNvSpPr>
          <p:nvPr>
            <p:ph idx="1"/>
          </p:nvPr>
        </p:nvSpPr>
        <p:spPr/>
        <p:txBody>
          <a:bodyPr>
            <a:normAutofit lnSpcReduction="10000"/>
          </a:bodyPr>
          <a:lstStyle/>
          <a:p>
            <a:pPr>
              <a:buFontTx/>
              <a:buChar char="-"/>
            </a:pPr>
            <a:r>
              <a:rPr lang="pl-PL" dirty="0" smtClean="0"/>
              <a:t>Małe </a:t>
            </a:r>
            <a:r>
              <a:rPr lang="pl-PL" dirty="0" smtClean="0"/>
              <a:t>układy elektryczne, </a:t>
            </a:r>
            <a:r>
              <a:rPr lang="pl-PL" dirty="0" smtClean="0"/>
              <a:t>naprawa, wtyczek</a:t>
            </a:r>
            <a:r>
              <a:rPr lang="pl-PL" dirty="0" smtClean="0"/>
              <a:t>, lamp, przełączników, paneli elektrycznych i inne prace w domu</a:t>
            </a:r>
            <a:r>
              <a:rPr lang="pl-PL" dirty="0" smtClean="0"/>
              <a:t>.</a:t>
            </a:r>
          </a:p>
          <a:p>
            <a:pPr>
              <a:buFontTx/>
              <a:buChar char="-"/>
            </a:pPr>
            <a:r>
              <a:rPr lang="pl-PL" dirty="0" smtClean="0"/>
              <a:t>Naprawa awarii elektrycznych. P</a:t>
            </a:r>
            <a:r>
              <a:rPr lang="pl-PL" dirty="0" smtClean="0"/>
              <a:t>rzerwy </a:t>
            </a:r>
            <a:r>
              <a:rPr lang="pl-PL" dirty="0" smtClean="0"/>
              <a:t>w dostawie prądu, </a:t>
            </a:r>
            <a:r>
              <a:rPr lang="pl-PL" dirty="0" smtClean="0"/>
              <a:t>wymiana bezpieczników, </a:t>
            </a:r>
            <a:r>
              <a:rPr lang="pl-PL" dirty="0" smtClean="0"/>
              <a:t>zwarcia i wiele innych</a:t>
            </a:r>
            <a:r>
              <a:rPr lang="pl-PL" dirty="0" smtClean="0"/>
              <a:t>.</a:t>
            </a:r>
          </a:p>
          <a:p>
            <a:pPr>
              <a:buFontTx/>
              <a:buChar char="-"/>
            </a:pPr>
            <a:r>
              <a:rPr lang="pl-PL" dirty="0" smtClean="0"/>
              <a:t>Technologie sieciowe </a:t>
            </a:r>
            <a:r>
              <a:rPr lang="pl-PL" dirty="0" smtClean="0"/>
              <a:t>i </a:t>
            </a:r>
            <a:r>
              <a:rPr lang="pl-PL" dirty="0" smtClean="0"/>
              <a:t>komputerowe.</a:t>
            </a:r>
          </a:p>
          <a:p>
            <a:pPr>
              <a:buFontTx/>
              <a:buChar char="-"/>
            </a:pPr>
            <a:r>
              <a:rPr lang="pl-PL" dirty="0" smtClean="0"/>
              <a:t>N</a:t>
            </a:r>
            <a:r>
              <a:rPr lang="pl-PL" dirty="0" smtClean="0"/>
              <a:t>aprawy </a:t>
            </a:r>
            <a:r>
              <a:rPr lang="pl-PL" dirty="0" smtClean="0"/>
              <a:t>wszelkiego rodzaju instalacji, niezależnie od ich wieku, </a:t>
            </a:r>
            <a:r>
              <a:rPr lang="pl-PL" dirty="0" smtClean="0"/>
              <a:t>odnawiamy </a:t>
            </a:r>
            <a:r>
              <a:rPr lang="pl-PL" dirty="0" smtClean="0"/>
              <a:t>i naprawiamy instalację.</a:t>
            </a:r>
          </a:p>
          <a:p>
            <a:pPr>
              <a:buNone/>
            </a:pP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pl-PL" dirty="0" smtClean="0"/>
              <a:t>Firma zatrudnia 4 stałych pracowników, lecz wynajmuje również około 6 pracowników budowlanych, w zależności od wykonywanej pracy.</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pl-PL" dirty="0" smtClean="0"/>
              <a:t>W firmie pracują ludzie nie zawsze po studiach, lecz są bardzo dobrze wyszkoleni w wykonywaniu instalacji. Średnia wieku to około 35 lat.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500034" y="1643050"/>
            <a:ext cx="3786214" cy="4525963"/>
          </a:xfrm>
        </p:spPr>
        <p:txBody>
          <a:bodyPr>
            <a:normAutofit fontScale="77500" lnSpcReduction="20000"/>
          </a:bodyPr>
          <a:lstStyle/>
          <a:p>
            <a:pPr>
              <a:buNone/>
            </a:pPr>
            <a:r>
              <a:rPr lang="en-US" dirty="0" smtClean="0"/>
              <a:t>The </a:t>
            </a:r>
            <a:r>
              <a:rPr lang="en-US" dirty="0" err="1" smtClean="0"/>
              <a:t>Instalaciones</a:t>
            </a:r>
            <a:r>
              <a:rPr lang="en-US" dirty="0" smtClean="0"/>
              <a:t> de </a:t>
            </a:r>
            <a:r>
              <a:rPr lang="en-US" dirty="0" err="1" smtClean="0"/>
              <a:t>Davo</a:t>
            </a:r>
            <a:r>
              <a:rPr lang="en-US" dirty="0" smtClean="0"/>
              <a:t> company operates in the electrical industry. </a:t>
            </a:r>
            <a:r>
              <a:rPr lang="pl-PL" dirty="0" err="1" smtClean="0"/>
              <a:t>It</a:t>
            </a:r>
            <a:r>
              <a:rPr lang="en-US" dirty="0" smtClean="0"/>
              <a:t> </a:t>
            </a:r>
            <a:r>
              <a:rPr lang="en-US" dirty="0" smtClean="0"/>
              <a:t>deals with housing installations, control measurements, minor repairs, but has his employees in the construction industry. It is a service company, does not produce its own devices.</a:t>
            </a:r>
            <a:endParaRPr lang="pl-PL" dirty="0"/>
          </a:p>
        </p:txBody>
      </p:sp>
      <p:pic>
        <p:nvPicPr>
          <p:cNvPr id="4098" name="Picture 2" descr="C:\Users\hh\Desktop\Erasmus(Patryk)\80349657_757731878059983_3778060740611538944_n.jpg"/>
          <p:cNvPicPr>
            <a:picLocks noChangeAspect="1" noChangeArrowheads="1"/>
          </p:cNvPicPr>
          <p:nvPr/>
        </p:nvPicPr>
        <p:blipFill>
          <a:blip r:embed="rId2"/>
          <a:srcRect/>
          <a:stretch>
            <a:fillRect/>
          </a:stretch>
        </p:blipFill>
        <p:spPr bwMode="auto">
          <a:xfrm>
            <a:off x="4286248" y="1071546"/>
            <a:ext cx="4706093" cy="5072098"/>
          </a:xfrm>
          <a:prstGeom prst="rect">
            <a:avLst/>
          </a:prstGeom>
          <a:noFill/>
        </p:spPr>
      </p:pic>
    </p:spTree>
  </p:cSld>
  <p:clrMapOvr>
    <a:masterClrMapping/>
  </p:clrMapOvr>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262</TotalTime>
  <Words>1312</Words>
  <Application>Microsoft Office PowerPoint</Application>
  <PresentationFormat>Pokaz na ekranie (4:3)</PresentationFormat>
  <Paragraphs>67</Paragraphs>
  <Slides>44</Slides>
  <Notes>0</Notes>
  <HiddenSlides>0</HiddenSlides>
  <MMClips>0</MMClips>
  <ScaleCrop>false</ScaleCrop>
  <HeadingPairs>
    <vt:vector size="4" baseType="variant">
      <vt:variant>
        <vt:lpstr>Motyw</vt:lpstr>
      </vt:variant>
      <vt:variant>
        <vt:i4>1</vt:i4>
      </vt:variant>
      <vt:variant>
        <vt:lpstr>Tytuły slajdów</vt:lpstr>
      </vt:variant>
      <vt:variant>
        <vt:i4>44</vt:i4>
      </vt:variant>
    </vt:vector>
  </HeadingPairs>
  <TitlesOfParts>
    <vt:vector size="45" baseType="lpstr">
      <vt:lpstr>Techniczny</vt:lpstr>
      <vt:lpstr>Praktyki zawodowe klasy 3J  w Hiszpanii w ramach programu:</vt:lpstr>
      <vt:lpstr>Podczas praktyk zawodowych pracowaliśmy w firmach:</vt:lpstr>
      <vt:lpstr>Instalaciones de Davo</vt:lpstr>
      <vt:lpstr>Slajd 4</vt:lpstr>
      <vt:lpstr>Właściciel firmy</vt:lpstr>
      <vt:lpstr>Usługi firmy</vt:lpstr>
      <vt:lpstr>Slajd 7</vt:lpstr>
      <vt:lpstr>Slajd 8</vt:lpstr>
      <vt:lpstr>Slajd 9</vt:lpstr>
      <vt:lpstr>Slajd 10</vt:lpstr>
      <vt:lpstr>Slajd 11</vt:lpstr>
      <vt:lpstr>Services</vt:lpstr>
      <vt:lpstr>Slajd 13</vt:lpstr>
      <vt:lpstr>Slajd 14</vt:lpstr>
      <vt:lpstr>Electricista Granada JD</vt:lpstr>
      <vt:lpstr>Slajd 16</vt:lpstr>
      <vt:lpstr>Slajd 17</vt:lpstr>
      <vt:lpstr>Slajd 18</vt:lpstr>
      <vt:lpstr>Slajd 19</vt:lpstr>
      <vt:lpstr>Electricitas Granda JD</vt:lpstr>
      <vt:lpstr>Slajd 21</vt:lpstr>
      <vt:lpstr>Slajd 22</vt:lpstr>
      <vt:lpstr>Slajd 23</vt:lpstr>
      <vt:lpstr>Slajd 24</vt:lpstr>
      <vt:lpstr>AG Instalaciones Electricas</vt:lpstr>
      <vt:lpstr>Slajd 26</vt:lpstr>
      <vt:lpstr>Slajd 27</vt:lpstr>
      <vt:lpstr>Slajd 28</vt:lpstr>
      <vt:lpstr>Slajd 29</vt:lpstr>
      <vt:lpstr>Slajd 30</vt:lpstr>
      <vt:lpstr>AG Instalaciones Electricas</vt:lpstr>
      <vt:lpstr>Slajd 32</vt:lpstr>
      <vt:lpstr>Slajd 33</vt:lpstr>
      <vt:lpstr>Slajd 34</vt:lpstr>
      <vt:lpstr>Slajd 35</vt:lpstr>
      <vt:lpstr>Andigran Telecomunicaciones S.L</vt:lpstr>
      <vt:lpstr>W siedzibie firmy znajdziemy:  At the company's headquarters we will find </vt:lpstr>
      <vt:lpstr>Właścicielem firmy jest Andre Gutierrez Lopez.   The owner of the company is Andre Gutierrez Lopez. </vt:lpstr>
      <vt:lpstr>Andigran Telecomunicaciones S.L jest firmą rodzinną zajmującą się telekomunikacją z dużym doświadczeniem i zaangażowaniem w branży. Wykonuje instalacje i naprawy wszystkich rodzajów telewizji, naziemnej telewizji cyfrowej (wewnętrznej i zewnętrznej), cyfrowych, anten satelitarnych, wideodomofonów itp. Andigran Telecomunicaciones S.L is a family company dealing in telecommunications with extensive experience and involvement in the industry. Performs installations and repairs of all types of television, digital terrestrial television (internal and external), digital, satellite antennas, video intercoms, etc.</vt:lpstr>
      <vt:lpstr>Firma posiada narzędzia elektryczne(wkrętarki, wiertarki, itp), zestawy kluczy, wkrętaków i samochód firmowy.  The company has electric tools (screwdrivers, drills, etc.), key sets, screwdrivers and company car. </vt:lpstr>
      <vt:lpstr>Andre Gutierrez Lopez większość usług telekomunikacyjnych wykonuje sam, choć przy budowach zatrudnia 4 pracowników. Jego siostra jest sekretarką w biurze. Średnia wieku pracowników firmy to około 38 lat. Szef i osoby zatrudnione w firmie byli życzliwi i przyjaźnie nastawieni do  mnie.       Andre Gutierrez Lopez performs most telecommunications services himself, although he employs 4 employees at construction sites. His sister is an office secretary. The average age of employees of the company is about 38 years. The boss and people employed in the company were kind and friendly to me.</vt:lpstr>
      <vt:lpstr>Andigran Telecomunicaciones S.L wykonuje usługi dla  pojedynczych klientów, dużych firmy i instytucji publicznych. Często też wykonują usługi poza Grenadą, choć firma nie ma oddziałów poza Grenadą.     Andigran Telecomunicaciones S.L provides services for individual clients, large companies and public institutions. They also often provide services outside Grenada, although the company has no branches outside Grenada.</vt:lpstr>
      <vt:lpstr>Praktykanci z 3J</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hh</dc:creator>
  <cp:lastModifiedBy>hh</cp:lastModifiedBy>
  <cp:revision>28</cp:revision>
  <dcterms:created xsi:type="dcterms:W3CDTF">2019-12-17T15:44:13Z</dcterms:created>
  <dcterms:modified xsi:type="dcterms:W3CDTF">2019-12-17T20:06:38Z</dcterms:modified>
</cp:coreProperties>
</file>