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Lst>
  <p:sldIdLst>
    <p:sldId id="299" r:id="rId2"/>
    <p:sldId id="323" r:id="rId3"/>
    <p:sldId id="298" r:id="rId4"/>
    <p:sldId id="300" r:id="rId5"/>
    <p:sldId id="316" r:id="rId6"/>
    <p:sldId id="256" r:id="rId7"/>
    <p:sldId id="301" r:id="rId8"/>
    <p:sldId id="302" r:id="rId9"/>
    <p:sldId id="257" r:id="rId10"/>
    <p:sldId id="258" r:id="rId11"/>
    <p:sldId id="259" r:id="rId12"/>
    <p:sldId id="260" r:id="rId13"/>
    <p:sldId id="315" r:id="rId14"/>
    <p:sldId id="261" r:id="rId15"/>
    <p:sldId id="303" r:id="rId16"/>
    <p:sldId id="304" r:id="rId17"/>
    <p:sldId id="305" r:id="rId18"/>
    <p:sldId id="306" r:id="rId19"/>
    <p:sldId id="307" r:id="rId20"/>
    <p:sldId id="308" r:id="rId21"/>
    <p:sldId id="309" r:id="rId22"/>
    <p:sldId id="286" r:id="rId23"/>
    <p:sldId id="287" r:id="rId24"/>
    <p:sldId id="289" r:id="rId25"/>
    <p:sldId id="296" r:id="rId26"/>
    <p:sldId id="290" r:id="rId27"/>
    <p:sldId id="291" r:id="rId28"/>
    <p:sldId id="292" r:id="rId29"/>
    <p:sldId id="293" r:id="rId30"/>
    <p:sldId id="294" r:id="rId31"/>
    <p:sldId id="295" r:id="rId32"/>
    <p:sldId id="317" r:id="rId33"/>
    <p:sldId id="263" r:id="rId34"/>
    <p:sldId id="264" r:id="rId35"/>
    <p:sldId id="265" r:id="rId36"/>
    <p:sldId id="266" r:id="rId37"/>
    <p:sldId id="318" r:id="rId38"/>
    <p:sldId id="267" r:id="rId39"/>
    <p:sldId id="268" r:id="rId40"/>
    <p:sldId id="319" r:id="rId41"/>
    <p:sldId id="269" r:id="rId42"/>
    <p:sldId id="270" r:id="rId43"/>
    <p:sldId id="271" r:id="rId44"/>
    <p:sldId id="272" r:id="rId45"/>
    <p:sldId id="273" r:id="rId46"/>
    <p:sldId id="274" r:id="rId47"/>
    <p:sldId id="275" r:id="rId48"/>
    <p:sldId id="276" r:id="rId49"/>
    <p:sldId id="277" r:id="rId50"/>
    <p:sldId id="278" r:id="rId51"/>
    <p:sldId id="279" r:id="rId52"/>
    <p:sldId id="280" r:id="rId53"/>
    <p:sldId id="281" r:id="rId54"/>
    <p:sldId id="282" r:id="rId55"/>
    <p:sldId id="283" r:id="rId56"/>
    <p:sldId id="284" r:id="rId57"/>
    <p:sldId id="320" r:id="rId58"/>
    <p:sldId id="285" r:id="rId59"/>
    <p:sldId id="321" r:id="rId60"/>
    <p:sldId id="310" r:id="rId61"/>
    <p:sldId id="311" r:id="rId62"/>
    <p:sldId id="322" r:id="rId63"/>
    <p:sldId id="312" r:id="rId64"/>
    <p:sldId id="313" r:id="rId65"/>
    <p:sldId id="314" r:id="rId66"/>
    <p:sldId id="324" r:id="rId67"/>
    <p:sldId id="325" r:id="rId68"/>
    <p:sldId id="328" r:id="rId69"/>
    <p:sldId id="330" r:id="rId70"/>
    <p:sldId id="329" r:id="rId7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1313"/>
    <a:srgbClr val="E6E6E6"/>
    <a:srgbClr val="FFFF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893" autoAdjust="0"/>
    <p:restoredTop sz="94660"/>
  </p:normalViewPr>
  <p:slideViewPr>
    <p:cSldViewPr snapToGrid="0">
      <p:cViewPr varScale="1">
        <p:scale>
          <a:sx n="79" d="100"/>
          <a:sy n="79" d="100"/>
        </p:scale>
        <p:origin x="96" y="3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2130428"/>
            <a:ext cx="103632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E16D55A5-9C51-4677-B40C-2D97053EAA57}" type="datetimeFigureOut">
              <a:rPr lang="pl-PL" smtClean="0"/>
              <a:pPr/>
              <a:t>19.06.2019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623F344-8C9F-4E0B-AC51-015C850D7A1C}" type="slidenum">
              <a:rPr lang="pl-PL" smtClean="0"/>
              <a:pPr/>
              <a:t>‹#›</a:t>
            </a:fld>
            <a:endParaRPr lang="pl-PL"/>
          </a:p>
        </p:txBody>
      </p:sp>
    </p:spTree>
  </p:cSld>
  <p:clrMapOvr>
    <a:masterClrMapping/>
  </p:clrMapOvr>
  <p:transition advClick="0" advTm="10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16D55A5-9C51-4677-B40C-2D97053EAA57}" type="datetimeFigureOut">
              <a:rPr lang="pl-PL" smtClean="0"/>
              <a:pPr/>
              <a:t>19.06.2019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623F344-8C9F-4E0B-AC51-015C850D7A1C}" type="slidenum">
              <a:rPr lang="pl-PL" smtClean="0"/>
              <a:pPr/>
              <a:t>‹#›</a:t>
            </a:fld>
            <a:endParaRPr lang="pl-PL"/>
          </a:p>
        </p:txBody>
      </p:sp>
    </p:spTree>
  </p:cSld>
  <p:clrMapOvr>
    <a:masterClrMapping/>
  </p:clrMapOvr>
  <p:transition advClick="0" advTm="10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1785600" y="274641"/>
            <a:ext cx="36576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12800" y="274641"/>
            <a:ext cx="107696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16D55A5-9C51-4677-B40C-2D97053EAA57}" type="datetimeFigureOut">
              <a:rPr lang="pl-PL" smtClean="0"/>
              <a:pPr/>
              <a:t>19.06.2019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623F344-8C9F-4E0B-AC51-015C850D7A1C}" type="slidenum">
              <a:rPr lang="pl-PL" smtClean="0"/>
              <a:pPr/>
              <a:t>‹#›</a:t>
            </a:fld>
            <a:endParaRPr lang="pl-PL"/>
          </a:p>
        </p:txBody>
      </p:sp>
    </p:spTree>
  </p:cSld>
  <p:clrMapOvr>
    <a:masterClrMapping/>
  </p:clrMapOvr>
  <p:transition advClick="0" advTm="10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16D55A5-9C51-4677-B40C-2D97053EAA57}" type="datetimeFigureOut">
              <a:rPr lang="pl-PL" smtClean="0"/>
              <a:pPr/>
              <a:t>19.06.2019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623F344-8C9F-4E0B-AC51-015C850D7A1C}" type="slidenum">
              <a:rPr lang="pl-PL" smtClean="0"/>
              <a:pPr/>
              <a:t>‹#›</a:t>
            </a:fld>
            <a:endParaRPr lang="pl-PL"/>
          </a:p>
        </p:txBody>
      </p:sp>
    </p:spTree>
  </p:cSld>
  <p:clrMapOvr>
    <a:masterClrMapping/>
  </p:clrMapOvr>
  <p:transition advClick="0" advTm="10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3084" y="4406903"/>
            <a:ext cx="103632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E16D55A5-9C51-4677-B40C-2D97053EAA57}" type="datetimeFigureOut">
              <a:rPr lang="pl-PL" smtClean="0"/>
              <a:pPr/>
              <a:t>19.06.2019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623F344-8C9F-4E0B-AC51-015C850D7A1C}" type="slidenum">
              <a:rPr lang="pl-PL" smtClean="0"/>
              <a:pPr/>
              <a:t>‹#›</a:t>
            </a:fld>
            <a:endParaRPr lang="pl-PL"/>
          </a:p>
        </p:txBody>
      </p:sp>
    </p:spTree>
  </p:cSld>
  <p:clrMapOvr>
    <a:masterClrMapping/>
  </p:clrMapOvr>
  <p:transition advClick="0" advTm="10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E16D55A5-9C51-4677-B40C-2D97053EAA57}" type="datetimeFigureOut">
              <a:rPr lang="pl-PL" smtClean="0"/>
              <a:pPr/>
              <a:t>19.06.2019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623F344-8C9F-4E0B-AC51-015C850D7A1C}" type="slidenum">
              <a:rPr lang="pl-PL" smtClean="0"/>
              <a:pPr/>
              <a:t>‹#›</a:t>
            </a:fld>
            <a:endParaRPr lang="pl-PL"/>
          </a:p>
        </p:txBody>
      </p:sp>
    </p:spTree>
  </p:cSld>
  <p:clrMapOvr>
    <a:masterClrMapping/>
  </p:clrMapOvr>
  <p:transition advClick="0" advTm="10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09600" y="274638"/>
            <a:ext cx="109728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E16D55A5-9C51-4677-B40C-2D97053EAA57}" type="datetimeFigureOut">
              <a:rPr lang="pl-PL" smtClean="0"/>
              <a:pPr/>
              <a:t>19.06.2019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9623F344-8C9F-4E0B-AC51-015C850D7A1C}" type="slidenum">
              <a:rPr lang="pl-PL" smtClean="0"/>
              <a:pPr/>
              <a:t>‹#›</a:t>
            </a:fld>
            <a:endParaRPr lang="pl-PL"/>
          </a:p>
        </p:txBody>
      </p:sp>
    </p:spTree>
  </p:cSld>
  <p:clrMapOvr>
    <a:masterClrMapping/>
  </p:clrMapOvr>
  <p:transition advClick="0" advTm="10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E16D55A5-9C51-4677-B40C-2D97053EAA57}" type="datetimeFigureOut">
              <a:rPr lang="pl-PL" smtClean="0"/>
              <a:pPr/>
              <a:t>19.06.2019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9623F344-8C9F-4E0B-AC51-015C850D7A1C}" type="slidenum">
              <a:rPr lang="pl-PL" smtClean="0"/>
              <a:pPr/>
              <a:t>‹#›</a:t>
            </a:fld>
            <a:endParaRPr lang="pl-PL"/>
          </a:p>
        </p:txBody>
      </p:sp>
    </p:spTree>
  </p:cSld>
  <p:clrMapOvr>
    <a:masterClrMapping/>
  </p:clrMapOvr>
  <p:transition advClick="0" advTm="10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E16D55A5-9C51-4677-B40C-2D97053EAA57}" type="datetimeFigureOut">
              <a:rPr lang="pl-PL" smtClean="0"/>
              <a:pPr/>
              <a:t>19.06.2019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9623F344-8C9F-4E0B-AC51-015C850D7A1C}" type="slidenum">
              <a:rPr lang="pl-PL" smtClean="0"/>
              <a:pPr/>
              <a:t>‹#›</a:t>
            </a:fld>
            <a:endParaRPr lang="pl-PL"/>
          </a:p>
        </p:txBody>
      </p:sp>
    </p:spTree>
  </p:cSld>
  <p:clrMapOvr>
    <a:masterClrMapping/>
  </p:clrMapOvr>
  <p:transition advClick="0" advTm="10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2" y="273050"/>
            <a:ext cx="4011084"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E16D55A5-9C51-4677-B40C-2D97053EAA57}" type="datetimeFigureOut">
              <a:rPr lang="pl-PL" smtClean="0"/>
              <a:pPr/>
              <a:t>19.06.2019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623F344-8C9F-4E0B-AC51-015C850D7A1C}" type="slidenum">
              <a:rPr lang="pl-PL" smtClean="0"/>
              <a:pPr/>
              <a:t>‹#›</a:t>
            </a:fld>
            <a:endParaRPr lang="pl-PL"/>
          </a:p>
        </p:txBody>
      </p:sp>
    </p:spTree>
  </p:cSld>
  <p:clrMapOvr>
    <a:masterClrMapping/>
  </p:clrMapOvr>
  <p:transition advClick="0" advTm="10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E16D55A5-9C51-4677-B40C-2D97053EAA57}" type="datetimeFigureOut">
              <a:rPr lang="pl-PL" smtClean="0"/>
              <a:pPr/>
              <a:t>19.06.2019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623F344-8C9F-4E0B-AC51-015C850D7A1C}" type="slidenum">
              <a:rPr lang="pl-PL" smtClean="0"/>
              <a:pPr/>
              <a:t>‹#›</a:t>
            </a:fld>
            <a:endParaRPr lang="pl-PL"/>
          </a:p>
        </p:txBody>
      </p:sp>
    </p:spTree>
  </p:cSld>
  <p:clrMapOvr>
    <a:masterClrMapping/>
  </p:clrMapOvr>
  <p:transition advClick="0" advTm="10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16200000" scaled="1"/>
          <a:tileRect/>
        </a:gra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6D55A5-9C51-4677-B40C-2D97053EAA57}" type="datetimeFigureOut">
              <a:rPr lang="pl-PL" smtClean="0"/>
              <a:pPr/>
              <a:t>19.06.2019</a:t>
            </a:fld>
            <a:endParaRPr lang="pl-PL"/>
          </a:p>
        </p:txBody>
      </p:sp>
      <p:sp>
        <p:nvSpPr>
          <p:cNvPr id="5" name="Symbol zastępczy stopki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3F344-8C9F-4E0B-AC51-015C850D7A1C}"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advClick="0" advTm="10000">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jpe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49.pn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0.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71.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82.jpeg"/></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89.jpe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gif"/><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5.pn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848432" y="2390502"/>
            <a:ext cx="10390632" cy="3416320"/>
          </a:xfrm>
          <a:prstGeom prst="rect">
            <a:avLst/>
          </a:prstGeom>
        </p:spPr>
        <p:txBody>
          <a:bodyPr wrap="square">
            <a:spAutoFit/>
          </a:bodyPr>
          <a:lstStyle/>
          <a:p>
            <a:pPr algn="ctr"/>
            <a:r>
              <a:rPr lang="en-US" sz="3200" b="1" dirty="0" smtClean="0"/>
              <a:t> </a:t>
            </a:r>
            <a:r>
              <a:rPr lang="en-US" sz="3200" b="1" dirty="0" smtClean="0"/>
              <a:t>"ZSE </a:t>
            </a:r>
            <a:r>
              <a:rPr lang="pl-PL" sz="3200" b="1" dirty="0" smtClean="0"/>
              <a:t>– the s</a:t>
            </a:r>
            <a:r>
              <a:rPr lang="en-US" sz="3200" b="1" dirty="0" err="1" smtClean="0"/>
              <a:t>chool</a:t>
            </a:r>
            <a:r>
              <a:rPr lang="en-US" sz="3200" b="1" dirty="0" smtClean="0"/>
              <a:t> of</a:t>
            </a:r>
            <a:r>
              <a:rPr lang="pl-PL" sz="3200" b="1" dirty="0"/>
              <a:t> </a:t>
            </a:r>
            <a:r>
              <a:rPr lang="pl-PL" sz="3200" b="1" dirty="0" smtClean="0"/>
              <a:t>o</a:t>
            </a:r>
            <a:r>
              <a:rPr lang="en-US" sz="3200" b="1" dirty="0" smtClean="0"/>
              <a:t>pen </a:t>
            </a:r>
            <a:r>
              <a:rPr lang="pl-PL" sz="3200" b="1" dirty="0"/>
              <a:t>m</a:t>
            </a:r>
            <a:r>
              <a:rPr lang="en-US" sz="3200" b="1" dirty="0" err="1" smtClean="0"/>
              <a:t>inds</a:t>
            </a:r>
            <a:r>
              <a:rPr lang="en-US" sz="3200" b="1" dirty="0" smtClean="0"/>
              <a:t>"</a:t>
            </a:r>
            <a:r>
              <a:rPr lang="en-US" sz="3200" dirty="0" smtClean="0"/>
              <a:t> </a:t>
            </a:r>
            <a:r>
              <a:rPr lang="pl-PL" sz="3200" dirty="0" smtClean="0"/>
              <a:t/>
            </a:r>
            <a:br>
              <a:rPr lang="pl-PL" sz="3200" dirty="0" smtClean="0"/>
            </a:br>
            <a:r>
              <a:rPr lang="en-US" sz="3200" dirty="0" smtClean="0"/>
              <a:t>project as part of the ERASMUS + </a:t>
            </a:r>
            <a:r>
              <a:rPr lang="pl-PL" sz="3200" dirty="0" smtClean="0"/>
              <a:t/>
            </a:r>
            <a:br>
              <a:rPr lang="pl-PL" sz="3200" dirty="0" smtClean="0"/>
            </a:br>
            <a:r>
              <a:rPr lang="en-US" sz="3200" dirty="0" smtClean="0"/>
              <a:t>PROGRAM: </a:t>
            </a:r>
            <a:r>
              <a:rPr lang="en-US" sz="3200" dirty="0" err="1" smtClean="0"/>
              <a:t>Edukacja</a:t>
            </a:r>
            <a:r>
              <a:rPr lang="en-US" sz="3200" dirty="0" smtClean="0"/>
              <a:t> </a:t>
            </a:r>
            <a:r>
              <a:rPr lang="en-US" sz="3200" dirty="0" err="1" smtClean="0"/>
              <a:t>Szkolna</a:t>
            </a:r>
            <a:r>
              <a:rPr lang="en-US" sz="3200" dirty="0" smtClean="0"/>
              <a:t> / action 1 Educational Mobility, co-financed from the resources of the EUROPEAN UNION project No. 2017-1-PL01-KA101-036924</a:t>
            </a:r>
            <a:endParaRPr lang="pl-PL" sz="2800" dirty="0" smtClean="0"/>
          </a:p>
          <a:p>
            <a:pPr algn="ctr"/>
            <a:endParaRPr lang="pl-PL" sz="2800" dirty="0" smtClean="0"/>
          </a:p>
          <a:p>
            <a:pPr algn="ctr"/>
            <a:r>
              <a:rPr lang="pl-PL" sz="2800" dirty="0" err="1" smtClean="0"/>
              <a:t>Location</a:t>
            </a:r>
            <a:r>
              <a:rPr lang="pl-PL" sz="2800" dirty="0" smtClean="0"/>
              <a:t>: </a:t>
            </a:r>
            <a:r>
              <a:rPr lang="pl-PL" sz="2800" b="1" dirty="0" smtClean="0"/>
              <a:t>Portugal, Braga</a:t>
            </a:r>
            <a:endParaRPr lang="pl-PL" b="1" dirty="0"/>
          </a:p>
        </p:txBody>
      </p:sp>
      <p:pic>
        <p:nvPicPr>
          <p:cNvPr id="2" name="Obraz 1"/>
          <p:cNvPicPr>
            <a:picLocks noChangeAspect="1"/>
          </p:cNvPicPr>
          <p:nvPr/>
        </p:nvPicPr>
        <p:blipFill>
          <a:blip r:embed="rId2"/>
          <a:stretch>
            <a:fillRect/>
          </a:stretch>
        </p:blipFill>
        <p:spPr>
          <a:xfrm>
            <a:off x="10826378" y="0"/>
            <a:ext cx="1365622" cy="1036320"/>
          </a:xfrm>
          <a:prstGeom prst="rect">
            <a:avLst/>
          </a:prstGeom>
        </p:spPr>
      </p:pic>
      <p:pic>
        <p:nvPicPr>
          <p:cNvPr id="3" name="Obraz 2"/>
          <p:cNvPicPr>
            <a:picLocks noChangeAspect="1"/>
          </p:cNvPicPr>
          <p:nvPr/>
        </p:nvPicPr>
        <p:blipFill>
          <a:blip r:embed="rId3"/>
          <a:stretch>
            <a:fillRect/>
          </a:stretch>
        </p:blipFill>
        <p:spPr>
          <a:xfrm>
            <a:off x="0" y="0"/>
            <a:ext cx="3133616" cy="951058"/>
          </a:xfrm>
          <a:prstGeom prst="rect">
            <a:avLst/>
          </a:prstGeom>
        </p:spPr>
      </p:pic>
    </p:spTree>
    <p:extLst>
      <p:ext uri="{BB962C8B-B14F-4D97-AF65-F5344CB8AC3E}">
        <p14:creationId xmlns:p14="http://schemas.microsoft.com/office/powerpoint/2010/main" val="3198133259"/>
      </p:ext>
    </p:extLst>
  </p:cSld>
  <p:clrMapOvr>
    <a:masterClrMapping/>
  </p:clrMapOvr>
  <p:transition advClick="0" advTm="10000">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96538" y="1430385"/>
            <a:ext cx="10972800" cy="4957352"/>
          </a:xfrm>
        </p:spPr>
        <p:txBody>
          <a:bodyPr>
            <a:normAutofit fontScale="92500" lnSpcReduction="20000"/>
          </a:bodyPr>
          <a:lstStyle/>
          <a:p>
            <a:pPr>
              <a:buFont typeface="Wingdings" pitchFamily="2" charset="2"/>
              <a:buChar char="Ø"/>
            </a:pPr>
            <a:r>
              <a:rPr lang="pl-PL" sz="3000" dirty="0" smtClean="0"/>
              <a:t> </a:t>
            </a:r>
            <a:r>
              <a:rPr lang="en-US" sz="3000" dirty="0" smtClean="0"/>
              <a:t>Although according to statistics ¾ Portuguese population live in the countryside and through for many years there were only two big cities: Lisbon and Porto, the last ones times the country is developing very dynamically and many other places strives to catch up with metropolises.</a:t>
            </a:r>
            <a:endParaRPr lang="pl-PL" sz="3000" dirty="0"/>
          </a:p>
          <a:p>
            <a:pPr lvl="0">
              <a:buFont typeface="Wingdings" pitchFamily="2" charset="2"/>
              <a:buChar char="Ø"/>
            </a:pPr>
            <a:r>
              <a:rPr lang="pl-PL" sz="3000" b="1" dirty="0" smtClean="0"/>
              <a:t> Lizbona </a:t>
            </a:r>
            <a:r>
              <a:rPr lang="pl-PL" sz="3000" dirty="0"/>
              <a:t>-</a:t>
            </a:r>
            <a:r>
              <a:rPr lang="pl-PL" sz="3000" dirty="0" smtClean="0"/>
              <a:t> </a:t>
            </a:r>
            <a:r>
              <a:rPr lang="pl-PL" sz="3000" dirty="0"/>
              <a:t>770 000 </a:t>
            </a:r>
            <a:r>
              <a:rPr lang="pl-PL" sz="3000" dirty="0" err="1" smtClean="0"/>
              <a:t>residents</a:t>
            </a:r>
            <a:endParaRPr lang="pl-PL" sz="3000" dirty="0"/>
          </a:p>
          <a:p>
            <a:pPr lvl="0">
              <a:buFont typeface="Wingdings" pitchFamily="2" charset="2"/>
              <a:buChar char="Ø"/>
            </a:pPr>
            <a:r>
              <a:rPr lang="pl-PL" sz="3000" b="1" dirty="0" smtClean="0"/>
              <a:t> Porto </a:t>
            </a:r>
            <a:r>
              <a:rPr lang="pl-PL" sz="3000" dirty="0"/>
              <a:t>- 307 000 </a:t>
            </a:r>
            <a:r>
              <a:rPr lang="pl-PL" sz="3000" dirty="0" err="1" smtClean="0"/>
              <a:t>residents</a:t>
            </a:r>
            <a:endParaRPr lang="pl-PL" sz="3000" dirty="0"/>
          </a:p>
          <a:p>
            <a:pPr lvl="0">
              <a:buFont typeface="Wingdings" pitchFamily="2" charset="2"/>
              <a:buChar char="Ø"/>
            </a:pPr>
            <a:r>
              <a:rPr lang="pl-PL" sz="3000" b="1" dirty="0" smtClean="0"/>
              <a:t> </a:t>
            </a:r>
            <a:r>
              <a:rPr lang="pl-PL" sz="3000" b="1" dirty="0" err="1" smtClean="0"/>
              <a:t>Amadora</a:t>
            </a:r>
            <a:r>
              <a:rPr lang="pl-PL" sz="3000" b="1" dirty="0" smtClean="0"/>
              <a:t> </a:t>
            </a:r>
            <a:r>
              <a:rPr lang="pl-PL" sz="3000" dirty="0"/>
              <a:t>- 181 000 </a:t>
            </a:r>
            <a:r>
              <a:rPr lang="pl-PL" sz="3000" dirty="0" err="1" smtClean="0"/>
              <a:t>residents</a:t>
            </a:r>
            <a:endParaRPr lang="pl-PL" sz="3000" dirty="0"/>
          </a:p>
          <a:p>
            <a:pPr lvl="0">
              <a:buFont typeface="Wingdings" pitchFamily="2" charset="2"/>
              <a:buChar char="Ø"/>
            </a:pPr>
            <a:r>
              <a:rPr lang="pl-PL" sz="3000" b="1" dirty="0" smtClean="0"/>
              <a:t> </a:t>
            </a:r>
            <a:r>
              <a:rPr lang="pl-PL" sz="3000" b="1" dirty="0" err="1" smtClean="0"/>
              <a:t>Setúbal</a:t>
            </a:r>
            <a:r>
              <a:rPr lang="pl-PL" sz="3000" b="1" dirty="0" smtClean="0"/>
              <a:t> </a:t>
            </a:r>
            <a:r>
              <a:rPr lang="pl-PL" sz="3000" dirty="0"/>
              <a:t>- 103 000 </a:t>
            </a:r>
            <a:r>
              <a:rPr lang="pl-PL" sz="3000" dirty="0" err="1" smtClean="0"/>
              <a:t>residents</a:t>
            </a:r>
            <a:endParaRPr lang="pl-PL" sz="3000" dirty="0"/>
          </a:p>
          <a:p>
            <a:pPr lvl="0">
              <a:buFont typeface="Wingdings" pitchFamily="2" charset="2"/>
              <a:buChar char="Ø"/>
            </a:pPr>
            <a:r>
              <a:rPr lang="pl-PL" sz="3000" b="1" dirty="0" smtClean="0"/>
              <a:t> Funchal </a:t>
            </a:r>
            <a:r>
              <a:rPr lang="pl-PL" sz="3000" dirty="0"/>
              <a:t>- 115 400 </a:t>
            </a:r>
            <a:r>
              <a:rPr lang="pl-PL" sz="3000" dirty="0" err="1" smtClean="0"/>
              <a:t>residents</a:t>
            </a:r>
            <a:endParaRPr lang="pl-PL" sz="3000" dirty="0"/>
          </a:p>
          <a:p>
            <a:pPr lvl="0">
              <a:buFont typeface="Wingdings" pitchFamily="2" charset="2"/>
              <a:buChar char="Ø"/>
            </a:pPr>
            <a:r>
              <a:rPr lang="pl-PL" sz="3000" b="1" dirty="0" smtClean="0"/>
              <a:t> Braga </a:t>
            </a:r>
            <a:r>
              <a:rPr lang="pl-PL" sz="3000" dirty="0"/>
              <a:t>- 63 000 </a:t>
            </a:r>
            <a:r>
              <a:rPr lang="pl-PL" sz="3000" dirty="0" err="1" smtClean="0"/>
              <a:t>residents</a:t>
            </a:r>
            <a:endParaRPr lang="pl-PL" sz="3000" dirty="0"/>
          </a:p>
          <a:p>
            <a:pPr lvl="0">
              <a:buFont typeface="Wingdings" pitchFamily="2" charset="2"/>
              <a:buChar char="Ø"/>
            </a:pPr>
            <a:r>
              <a:rPr lang="pl-PL" sz="3000" b="1" dirty="0" smtClean="0"/>
              <a:t> Coimbra </a:t>
            </a:r>
            <a:r>
              <a:rPr lang="pl-PL" sz="3000" dirty="0"/>
              <a:t>-</a:t>
            </a:r>
            <a:r>
              <a:rPr lang="pl-PL" sz="3000" dirty="0" smtClean="0"/>
              <a:t> </a:t>
            </a:r>
            <a:r>
              <a:rPr lang="pl-PL" sz="3000" dirty="0"/>
              <a:t>60 000 </a:t>
            </a:r>
            <a:r>
              <a:rPr lang="pl-PL" sz="3000" dirty="0" err="1" smtClean="0"/>
              <a:t>residents</a:t>
            </a:r>
            <a:endParaRPr lang="pl-PL" sz="3000" dirty="0"/>
          </a:p>
          <a:p>
            <a:pPr marL="0" indent="0" algn="just">
              <a:lnSpc>
                <a:spcPct val="120000"/>
              </a:lnSpc>
              <a:buNone/>
            </a:pPr>
            <a:endParaRPr lang="pl-PL" sz="2900" b="0" i="0" dirty="0" smtClean="0">
              <a:solidFill>
                <a:srgbClr val="000000"/>
              </a:solidFill>
              <a:effectLst/>
              <a:latin typeface="Calibri" panose="020F0502020204030204" pitchFamily="34" charset="0"/>
            </a:endParaRPr>
          </a:p>
        </p:txBody>
      </p:sp>
      <p:pic>
        <p:nvPicPr>
          <p:cNvPr id="2050" name="Picture 2" descr="Sintra, PalÃ¡cio da Pe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0262" y="3161212"/>
            <a:ext cx="5388506" cy="2926079"/>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descr="C:\Users\magda\AppData\Local\Temp\Rar$DIa0.533\EU flag-Erasmus+_vect_POS.jpg"/>
          <p:cNvPicPr/>
          <p:nvPr/>
        </p:nvPicPr>
        <p:blipFill>
          <a:blip r:embed="rId3" cstate="print"/>
          <a:srcRect/>
          <a:stretch>
            <a:fillRect/>
          </a:stretch>
        </p:blipFill>
        <p:spPr bwMode="auto">
          <a:xfrm>
            <a:off x="-1" y="-1"/>
            <a:ext cx="3135087" cy="953589"/>
          </a:xfrm>
          <a:prstGeom prst="rect">
            <a:avLst/>
          </a:prstGeom>
          <a:noFill/>
          <a:ln w="9525">
            <a:noFill/>
            <a:miter lim="800000"/>
            <a:headEnd/>
            <a:tailEnd/>
          </a:ln>
        </p:spPr>
      </p:pic>
      <p:pic>
        <p:nvPicPr>
          <p:cNvPr id="6" name="Obraz 5"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2567717089"/>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to="" calcmode="lin" valueType="num">
                                      <p:cBhvr>
                                        <p:cTn id="7" dur="1" fill="hold"/>
                                        <p:tgtEl>
                                          <p:spTgt spid="20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83326" y="3488075"/>
            <a:ext cx="11155680" cy="2677656"/>
          </a:xfrm>
          <a:prstGeom prst="rect">
            <a:avLst/>
          </a:prstGeom>
        </p:spPr>
        <p:txBody>
          <a:bodyPr wrap="square">
            <a:spAutoFit/>
          </a:bodyPr>
          <a:lstStyle/>
          <a:p>
            <a:r>
              <a:rPr lang="en-US" sz="2800" dirty="0" smtClean="0">
                <a:solidFill>
                  <a:srgbClr val="000000"/>
                </a:solidFill>
              </a:rPr>
              <a:t>Portugal is far away, so the natural question is: why is it worth visiting? The country is interesting tourist. It is diverse, with mild air temperatures near the ocean - around 27°C, and hot in the depth - around 40°C. Atlantic beaches are very picturesque, usually cliff, sandy, the water is very clean, although rather cool - on the </a:t>
            </a:r>
            <a:r>
              <a:rPr lang="en-US" sz="2800" dirty="0" err="1" smtClean="0">
                <a:solidFill>
                  <a:srgbClr val="000000"/>
                </a:solidFill>
              </a:rPr>
              <a:t>Alentejo</a:t>
            </a:r>
            <a:r>
              <a:rPr lang="en-US" sz="2800" dirty="0" smtClean="0">
                <a:solidFill>
                  <a:srgbClr val="000000"/>
                </a:solidFill>
              </a:rPr>
              <a:t> coast in summer 18°C</a:t>
            </a:r>
            <a:r>
              <a:rPr lang="pl-PL" sz="2800" dirty="0" smtClean="0">
                <a:solidFill>
                  <a:srgbClr val="000000"/>
                </a:solidFill>
              </a:rPr>
              <a:t> </a:t>
            </a:r>
            <a:r>
              <a:rPr lang="en-US" sz="2800" dirty="0" smtClean="0">
                <a:solidFill>
                  <a:srgbClr val="000000"/>
                </a:solidFill>
              </a:rPr>
              <a:t>-</a:t>
            </a:r>
            <a:r>
              <a:rPr lang="pl-PL" sz="2800" dirty="0" smtClean="0">
                <a:solidFill>
                  <a:srgbClr val="000000"/>
                </a:solidFill>
              </a:rPr>
              <a:t> </a:t>
            </a:r>
            <a:r>
              <a:rPr lang="en-US" sz="2800" dirty="0" smtClean="0">
                <a:solidFill>
                  <a:srgbClr val="000000"/>
                </a:solidFill>
              </a:rPr>
              <a:t>20°C, Algarve 22°C</a:t>
            </a:r>
            <a:r>
              <a:rPr lang="pl-PL" sz="2800" dirty="0" smtClean="0">
                <a:solidFill>
                  <a:srgbClr val="000000"/>
                </a:solidFill>
              </a:rPr>
              <a:t> </a:t>
            </a:r>
            <a:r>
              <a:rPr lang="en-US" sz="2800" dirty="0" smtClean="0">
                <a:solidFill>
                  <a:srgbClr val="000000"/>
                </a:solidFill>
              </a:rPr>
              <a:t>-</a:t>
            </a:r>
            <a:r>
              <a:rPr lang="pl-PL" sz="2800" dirty="0" smtClean="0">
                <a:solidFill>
                  <a:srgbClr val="000000"/>
                </a:solidFill>
              </a:rPr>
              <a:t> </a:t>
            </a:r>
            <a:r>
              <a:rPr lang="en-US" sz="2800" dirty="0" smtClean="0">
                <a:solidFill>
                  <a:srgbClr val="000000"/>
                </a:solidFill>
              </a:rPr>
              <a:t>23°C.</a:t>
            </a:r>
            <a:endParaRPr lang="pl-PL" sz="2800" dirty="0" smtClean="0">
              <a:solidFill>
                <a:srgbClr val="000000"/>
              </a:solidFill>
            </a:endParaRPr>
          </a:p>
        </p:txBody>
      </p:sp>
      <p:pic>
        <p:nvPicPr>
          <p:cNvPr id="3074" name="Picture 2" descr="https://upload.wikimedia.org/wikipedia/commons/1/18/Encosta_das_tr%C3%AAs_igrej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227" y="1246704"/>
            <a:ext cx="3193055" cy="19163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thumb/2/25/Madeira_24_2014.jpg/1024px-Madeira_24_2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6989" y="1226757"/>
            <a:ext cx="3065949" cy="1998840"/>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2"/>
          <p:cNvPicPr>
            <a:picLocks noChangeAspect="1"/>
          </p:cNvPicPr>
          <p:nvPr/>
        </p:nvPicPr>
        <p:blipFill>
          <a:blip r:embed="rId4" cstate="print"/>
          <a:stretch>
            <a:fillRect/>
          </a:stretch>
        </p:blipFill>
        <p:spPr>
          <a:xfrm>
            <a:off x="7978632" y="1194448"/>
            <a:ext cx="3609145" cy="2019015"/>
          </a:xfrm>
          <a:prstGeom prst="rect">
            <a:avLst/>
          </a:prstGeom>
        </p:spPr>
      </p:pic>
      <p:pic>
        <p:nvPicPr>
          <p:cNvPr id="6" name="Obraz 5" descr="C:\Users\magda\AppData\Local\Temp\Rar$DIa0.533\EU flag-Erasmus+_vect_POS.jpg"/>
          <p:cNvPicPr/>
          <p:nvPr/>
        </p:nvPicPr>
        <p:blipFill>
          <a:blip r:embed="rId5" cstate="print"/>
          <a:srcRect/>
          <a:stretch>
            <a:fillRect/>
          </a:stretch>
        </p:blipFill>
        <p:spPr bwMode="auto">
          <a:xfrm>
            <a:off x="-1" y="-1"/>
            <a:ext cx="3135087" cy="953589"/>
          </a:xfrm>
          <a:prstGeom prst="rect">
            <a:avLst/>
          </a:prstGeom>
          <a:noFill/>
          <a:ln w="9525">
            <a:noFill/>
            <a:miter lim="800000"/>
            <a:headEnd/>
            <a:tailEnd/>
          </a:ln>
        </p:spPr>
      </p:pic>
      <p:pic>
        <p:nvPicPr>
          <p:cNvPr id="7" name="Obraz 6" descr="C:\Users\magda\Desktop\logo.jpg"/>
          <p:cNvPicPr/>
          <p:nvPr/>
        </p:nvPicPr>
        <p:blipFill>
          <a:blip r:embed="rId6"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3247438384"/>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to="" calcmode="lin" valueType="num">
                                      <p:cBhvr>
                                        <p:cTn id="7" dur="1" fill="hold"/>
                                        <p:tgtEl>
                                          <p:spTgt spid="307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 to="" calcmode="lin" valueType="num">
                                      <p:cBhvr>
                                        <p:cTn id="12" dur="1" fill="hold"/>
                                        <p:tgtEl>
                                          <p:spTgt spid="307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5501" y="4167052"/>
            <a:ext cx="11192436" cy="1894114"/>
          </a:xfrm>
        </p:spPr>
        <p:txBody>
          <a:bodyPr>
            <a:noAutofit/>
          </a:bodyPr>
          <a:lstStyle/>
          <a:p>
            <a:pPr algn="l"/>
            <a:r>
              <a:rPr lang="en-US" altLang="pl-PL" sz="2800" dirty="0" smtClean="0">
                <a:latin typeface="Calibri" panose="020F0502020204030204" pitchFamily="34" charset="0"/>
              </a:rPr>
              <a:t>1300 km from the west coast of Portugal, lies the nine volcanic islands that make up the Azores Archipelago known for its extraordinary scenery, lush vegetation and peaceful lifestyle of its inhabitants. Once wild and unavailable, they are now a popular destination for hiking and sailing. With a small number of beaches and large resorts, capricious and often humid climate, the Azores managed to avoid mass tourism.</a:t>
            </a:r>
            <a:endParaRPr lang="pl-PL" sz="2800" dirty="0"/>
          </a:p>
        </p:txBody>
      </p:sp>
      <p:pic>
        <p:nvPicPr>
          <p:cNvPr id="5" name="Picture 6" descr="http://przewodnik.onet.pl/_i/reportaz/wp/azory.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62209" y="418012"/>
            <a:ext cx="6607959" cy="31089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Obraz 3" descr="C:\Users\magda\AppData\Local\Temp\Rar$DIa0.533\EU flag-Erasmus+_vect_POS.jpg"/>
          <p:cNvPicPr/>
          <p:nvPr/>
        </p:nvPicPr>
        <p:blipFill>
          <a:blip r:embed="rId3" cstate="print"/>
          <a:srcRect/>
          <a:stretch>
            <a:fillRect/>
          </a:stretch>
        </p:blipFill>
        <p:spPr bwMode="auto">
          <a:xfrm>
            <a:off x="-1" y="-1"/>
            <a:ext cx="3135087" cy="953589"/>
          </a:xfrm>
          <a:prstGeom prst="rect">
            <a:avLst/>
          </a:prstGeom>
          <a:noFill/>
          <a:ln w="9525">
            <a:noFill/>
            <a:miter lim="800000"/>
            <a:headEnd/>
            <a:tailEnd/>
          </a:ln>
        </p:spPr>
      </p:pic>
      <p:pic>
        <p:nvPicPr>
          <p:cNvPr id="6" name="Obraz 5"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1163754602"/>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3392" y="2276872"/>
            <a:ext cx="10972800" cy="1143000"/>
          </a:xfrm>
        </p:spPr>
        <p:txBody>
          <a:bodyPr>
            <a:normAutofit/>
          </a:bodyPr>
          <a:lstStyle/>
          <a:p>
            <a:r>
              <a:rPr lang="pl-PL" sz="4800" b="1" dirty="0" smtClean="0"/>
              <a:t>CURIOSITIES</a:t>
            </a:r>
            <a:endParaRPr lang="pl-PL" sz="4800" b="1" dirty="0"/>
          </a:p>
        </p:txBody>
      </p:sp>
      <p:pic>
        <p:nvPicPr>
          <p:cNvPr id="3" name="Obraz 2"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4" name="Obraz 3"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5000">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095231" y="1241741"/>
            <a:ext cx="10530712" cy="5002306"/>
          </a:xfrm>
        </p:spPr>
        <p:txBody>
          <a:bodyPr>
            <a:normAutofit/>
          </a:bodyPr>
          <a:lstStyle/>
          <a:p>
            <a:pPr lvl="0" algn="l"/>
            <a:r>
              <a:rPr lang="en-US" sz="2800" dirty="0" smtClean="0">
                <a:solidFill>
                  <a:srgbClr val="131313"/>
                </a:solidFill>
                <a:latin typeface="Calibri" panose="020F0502020204030204" pitchFamily="34" charset="0"/>
              </a:rPr>
              <a:t>Portugal is one of the leading producers of wine, olives and cork, which gives respectively 8%, 5% and 50% of world production. Cork forests occupy as much as 600,000 ha of the country's area.</a:t>
            </a:r>
            <a:endParaRPr lang="pl-PL" sz="2600" dirty="0"/>
          </a:p>
        </p:txBody>
      </p:sp>
      <p:pic>
        <p:nvPicPr>
          <p:cNvPr id="4" name="Obraz 3"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pic>
        <p:nvPicPr>
          <p:cNvPr id="38914" name="Picture 2" descr="Znalezione obrazy dla zapytania portugalia wino"/>
          <p:cNvPicPr>
            <a:picLocks noChangeAspect="1" noChangeArrowheads="1"/>
          </p:cNvPicPr>
          <p:nvPr/>
        </p:nvPicPr>
        <p:blipFill>
          <a:blip r:embed="rId4" cstate="print"/>
          <a:srcRect/>
          <a:stretch>
            <a:fillRect/>
          </a:stretch>
        </p:blipFill>
        <p:spPr bwMode="auto">
          <a:xfrm>
            <a:off x="1084218" y="3114330"/>
            <a:ext cx="5072742" cy="2996089"/>
          </a:xfrm>
          <a:prstGeom prst="rect">
            <a:avLst/>
          </a:prstGeom>
          <a:noFill/>
        </p:spPr>
      </p:pic>
      <p:pic>
        <p:nvPicPr>
          <p:cNvPr id="38916" name="Picture 4" descr="Znalezione obrazy dla zapytania portugalia oliwki"/>
          <p:cNvPicPr>
            <a:picLocks noChangeAspect="1" noChangeArrowheads="1"/>
          </p:cNvPicPr>
          <p:nvPr/>
        </p:nvPicPr>
        <p:blipFill>
          <a:blip r:embed="rId5" cstate="print"/>
          <a:srcRect/>
          <a:stretch>
            <a:fillRect/>
          </a:stretch>
        </p:blipFill>
        <p:spPr bwMode="auto">
          <a:xfrm>
            <a:off x="6987449" y="3039291"/>
            <a:ext cx="4124185" cy="3061062"/>
          </a:xfrm>
          <a:prstGeom prst="rect">
            <a:avLst/>
          </a:prstGeom>
          <a:noFill/>
        </p:spPr>
      </p:pic>
    </p:spTree>
    <p:extLst>
      <p:ext uri="{BB962C8B-B14F-4D97-AF65-F5344CB8AC3E}">
        <p14:creationId xmlns:p14="http://schemas.microsoft.com/office/powerpoint/2010/main" val="2722202213"/>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 to="" calcmode="lin" valueType="num">
                                      <p:cBhvr>
                                        <p:cTn id="7" dur="1" fill="hold"/>
                                        <p:tgtEl>
                                          <p:spTgt spid="389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8916"/>
                                        </p:tgtEl>
                                        <p:attrNameLst>
                                          <p:attrName>style.visibility</p:attrName>
                                        </p:attrNameLst>
                                      </p:cBhvr>
                                      <p:to>
                                        <p:strVal val="visible"/>
                                      </p:to>
                                    </p:set>
                                    <p:anim to="" calcmode="lin" valueType="num">
                                      <p:cBhvr>
                                        <p:cTn id="12" dur="1" fill="hold"/>
                                        <p:tgtEl>
                                          <p:spTgt spid="389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069106" y="1280929"/>
            <a:ext cx="10761232" cy="2311357"/>
          </a:xfrm>
        </p:spPr>
        <p:txBody>
          <a:bodyPr>
            <a:normAutofit/>
          </a:bodyPr>
          <a:lstStyle/>
          <a:p>
            <a:pPr lvl="0" algn="l"/>
            <a:r>
              <a:rPr lang="en-US" sz="2800" dirty="0" smtClean="0">
                <a:solidFill>
                  <a:srgbClr val="131313"/>
                </a:solidFill>
                <a:latin typeface="Calibri" panose="020F0502020204030204" pitchFamily="34" charset="0"/>
              </a:rPr>
              <a:t>In Portugal, the generally accepted manner of polite addressing are the forms a </a:t>
            </a:r>
            <a:r>
              <a:rPr lang="en-US" sz="2800" dirty="0" err="1" smtClean="0">
                <a:solidFill>
                  <a:srgbClr val="131313"/>
                </a:solidFill>
                <a:latin typeface="Calibri" panose="020F0502020204030204" pitchFamily="34" charset="0"/>
              </a:rPr>
              <a:t>senhora</a:t>
            </a:r>
            <a:r>
              <a:rPr lang="en-US" sz="2800" dirty="0" smtClean="0">
                <a:solidFill>
                  <a:srgbClr val="131313"/>
                </a:solidFill>
                <a:latin typeface="Calibri" panose="020F0502020204030204" pitchFamily="34" charset="0"/>
              </a:rPr>
              <a:t> (lady) and </a:t>
            </a:r>
            <a:r>
              <a:rPr lang="en-US" sz="2800" dirty="0" err="1" smtClean="0">
                <a:solidFill>
                  <a:srgbClr val="131313"/>
                </a:solidFill>
                <a:latin typeface="Calibri" panose="020F0502020204030204" pitchFamily="34" charset="0"/>
              </a:rPr>
              <a:t>senhor</a:t>
            </a:r>
            <a:r>
              <a:rPr lang="en-US" sz="2800" dirty="0" smtClean="0">
                <a:solidFill>
                  <a:srgbClr val="131313"/>
                </a:solidFill>
                <a:latin typeface="Calibri" panose="020F0502020204030204" pitchFamily="34" charset="0"/>
              </a:rPr>
              <a:t> (gentleman), the young person should be addressed and the </a:t>
            </a:r>
            <a:r>
              <a:rPr lang="en-US" sz="2800" dirty="0" err="1" smtClean="0">
                <a:solidFill>
                  <a:srgbClr val="131313"/>
                </a:solidFill>
                <a:latin typeface="Calibri" panose="020F0502020204030204" pitchFamily="34" charset="0"/>
              </a:rPr>
              <a:t>menina</a:t>
            </a:r>
            <a:r>
              <a:rPr lang="en-US" sz="2800" dirty="0" smtClean="0">
                <a:solidFill>
                  <a:srgbClr val="131313"/>
                </a:solidFill>
                <a:latin typeface="Calibri" panose="020F0502020204030204" pitchFamily="34" charset="0"/>
              </a:rPr>
              <a:t> (young lady). In looser contacts you can use the word </a:t>
            </a:r>
            <a:r>
              <a:rPr lang="en-US" sz="2800" dirty="0" err="1" smtClean="0">
                <a:solidFill>
                  <a:srgbClr val="131313"/>
                </a:solidFill>
                <a:latin typeface="Calibri" panose="020F0502020204030204" pitchFamily="34" charset="0"/>
              </a:rPr>
              <a:t>você</a:t>
            </a:r>
            <a:r>
              <a:rPr lang="en-US" sz="2800" dirty="0" smtClean="0">
                <a:solidFill>
                  <a:srgbClr val="131313"/>
                </a:solidFill>
                <a:latin typeface="Calibri" panose="020F0502020204030204" pitchFamily="34" charset="0"/>
              </a:rPr>
              <a:t>, which means more or less "you", but it is used for people who are weak or unfamiliar.</a:t>
            </a:r>
            <a:endParaRPr lang="pl-PL" sz="2800" dirty="0">
              <a:solidFill>
                <a:srgbClr val="131313"/>
              </a:solidFill>
              <a:latin typeface="Calibri" panose="020F0502020204030204" pitchFamily="34" charset="0"/>
            </a:endParaRPr>
          </a:p>
        </p:txBody>
      </p:sp>
      <p:pic>
        <p:nvPicPr>
          <p:cNvPr id="4" name="Obraz 3"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pic>
        <p:nvPicPr>
          <p:cNvPr id="58370" name="Picture 2" descr="Znalezione obrazy dla zapytania portugalia menina"/>
          <p:cNvPicPr>
            <a:picLocks noChangeAspect="1" noChangeArrowheads="1"/>
          </p:cNvPicPr>
          <p:nvPr/>
        </p:nvPicPr>
        <p:blipFill>
          <a:blip r:embed="rId4" cstate="print"/>
          <a:srcRect/>
          <a:stretch>
            <a:fillRect/>
          </a:stretch>
        </p:blipFill>
        <p:spPr bwMode="auto">
          <a:xfrm>
            <a:off x="1958249" y="3775165"/>
            <a:ext cx="2718254" cy="2718254"/>
          </a:xfrm>
          <a:prstGeom prst="rect">
            <a:avLst/>
          </a:prstGeom>
          <a:noFill/>
        </p:spPr>
      </p:pic>
      <p:pic>
        <p:nvPicPr>
          <p:cNvPr id="58372" name="Picture 4" descr="Podobny obraz"/>
          <p:cNvPicPr>
            <a:picLocks noChangeAspect="1" noChangeArrowheads="1"/>
          </p:cNvPicPr>
          <p:nvPr/>
        </p:nvPicPr>
        <p:blipFill>
          <a:blip r:embed="rId5" cstate="print"/>
          <a:srcRect/>
          <a:stretch>
            <a:fillRect/>
          </a:stretch>
        </p:blipFill>
        <p:spPr bwMode="auto">
          <a:xfrm>
            <a:off x="6426923" y="3744304"/>
            <a:ext cx="3618413" cy="2713810"/>
          </a:xfrm>
          <a:prstGeom prst="rect">
            <a:avLst/>
          </a:prstGeom>
          <a:noFill/>
        </p:spPr>
      </p:pic>
    </p:spTree>
    <p:extLst>
      <p:ext uri="{BB962C8B-B14F-4D97-AF65-F5344CB8AC3E}">
        <p14:creationId xmlns:p14="http://schemas.microsoft.com/office/powerpoint/2010/main" val="2722202213"/>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 to="" calcmode="lin" valueType="num">
                                      <p:cBhvr>
                                        <p:cTn id="7" dur="1" fill="hold"/>
                                        <p:tgtEl>
                                          <p:spTgt spid="5837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8372"/>
                                        </p:tgtEl>
                                        <p:attrNameLst>
                                          <p:attrName>style.visibility</p:attrName>
                                        </p:attrNameLst>
                                      </p:cBhvr>
                                      <p:to>
                                        <p:strVal val="visible"/>
                                      </p:to>
                                    </p:set>
                                    <p:anim to="" calcmode="lin" valueType="num">
                                      <p:cBhvr>
                                        <p:cTn id="12" dur="1" fill="hold"/>
                                        <p:tgtEl>
                                          <p:spTgt spid="5837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069105" y="1333180"/>
            <a:ext cx="9877569" cy="5002306"/>
          </a:xfrm>
        </p:spPr>
        <p:txBody>
          <a:bodyPr>
            <a:normAutofit/>
          </a:bodyPr>
          <a:lstStyle/>
          <a:p>
            <a:pPr lvl="0" algn="l"/>
            <a:r>
              <a:rPr lang="en-US" sz="2800" dirty="0" smtClean="0">
                <a:solidFill>
                  <a:srgbClr val="131313"/>
                </a:solidFill>
                <a:latin typeface="Calibri" panose="020F0502020204030204" pitchFamily="34" charset="0"/>
              </a:rPr>
              <a:t>It is worth remembering that giving a hand to greet is in Portugal a gesture reserved for men. Women and children are greeted with a double kiss.</a:t>
            </a:r>
            <a:endParaRPr lang="pl-PL" sz="2600" dirty="0"/>
          </a:p>
        </p:txBody>
      </p:sp>
      <p:pic>
        <p:nvPicPr>
          <p:cNvPr id="4" name="Obraz 3"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pic>
        <p:nvPicPr>
          <p:cNvPr id="59394" name="Picture 2" descr="Znalezione obrazy dla zapytania portugalia przywitanie"/>
          <p:cNvPicPr>
            <a:picLocks noChangeAspect="1" noChangeArrowheads="1"/>
          </p:cNvPicPr>
          <p:nvPr/>
        </p:nvPicPr>
        <p:blipFill>
          <a:blip r:embed="rId4" cstate="print"/>
          <a:srcRect/>
          <a:stretch>
            <a:fillRect/>
          </a:stretch>
        </p:blipFill>
        <p:spPr bwMode="auto">
          <a:xfrm>
            <a:off x="2299062" y="2819081"/>
            <a:ext cx="6492241" cy="3658065"/>
          </a:xfrm>
          <a:prstGeom prst="rect">
            <a:avLst/>
          </a:prstGeom>
          <a:noFill/>
        </p:spPr>
      </p:pic>
    </p:spTree>
    <p:extLst>
      <p:ext uri="{BB962C8B-B14F-4D97-AF65-F5344CB8AC3E}">
        <p14:creationId xmlns:p14="http://schemas.microsoft.com/office/powerpoint/2010/main" val="2722202213"/>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 to="" calcmode="lin" valueType="num">
                                      <p:cBhvr>
                                        <p:cTn id="7" dur="1" fill="hold"/>
                                        <p:tgtEl>
                                          <p:spTgt spid="593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781723" y="1332411"/>
            <a:ext cx="10761232" cy="4545874"/>
          </a:xfrm>
        </p:spPr>
        <p:txBody>
          <a:bodyPr>
            <a:normAutofit/>
          </a:bodyPr>
          <a:lstStyle/>
          <a:p>
            <a:pPr lvl="0" algn="l"/>
            <a:r>
              <a:rPr lang="en-US" sz="2800" dirty="0" smtClean="0">
                <a:solidFill>
                  <a:srgbClr val="131313"/>
                </a:solidFill>
                <a:latin typeface="Calibri" panose="020F0502020204030204" pitchFamily="34" charset="0"/>
              </a:rPr>
              <a:t>Portugal has several major cities that its residents often joke about: "they pray in Braga, work in Porto, study in Coimbra, and live in Lisbon."</a:t>
            </a:r>
            <a:endParaRPr lang="pl-PL" sz="2800" dirty="0">
              <a:solidFill>
                <a:srgbClr val="131313"/>
              </a:solidFill>
              <a:latin typeface="Calibri" panose="020F0502020204030204" pitchFamily="34" charset="0"/>
            </a:endParaRPr>
          </a:p>
        </p:txBody>
      </p:sp>
      <p:pic>
        <p:nvPicPr>
          <p:cNvPr id="4" name="Obraz 3"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pic>
        <p:nvPicPr>
          <p:cNvPr id="60418" name="Picture 2" descr="Znalezione obrazy dla zapytania portugalia modlenie"/>
          <p:cNvPicPr>
            <a:picLocks noChangeAspect="1" noChangeArrowheads="1"/>
          </p:cNvPicPr>
          <p:nvPr/>
        </p:nvPicPr>
        <p:blipFill>
          <a:blip r:embed="rId4" cstate="print"/>
          <a:srcRect/>
          <a:stretch>
            <a:fillRect/>
          </a:stretch>
        </p:blipFill>
        <p:spPr bwMode="auto">
          <a:xfrm>
            <a:off x="1347561" y="2873828"/>
            <a:ext cx="2649673" cy="3532898"/>
          </a:xfrm>
          <a:prstGeom prst="rect">
            <a:avLst/>
          </a:prstGeom>
          <a:noFill/>
        </p:spPr>
      </p:pic>
      <p:pic>
        <p:nvPicPr>
          <p:cNvPr id="60420" name="Picture 4" descr="Znalezione obrazy dla zapytania portugalia imprezy"/>
          <p:cNvPicPr>
            <a:picLocks noChangeAspect="1" noChangeArrowheads="1"/>
          </p:cNvPicPr>
          <p:nvPr/>
        </p:nvPicPr>
        <p:blipFill>
          <a:blip r:embed="rId5" cstate="print"/>
          <a:srcRect/>
          <a:stretch>
            <a:fillRect/>
          </a:stretch>
        </p:blipFill>
        <p:spPr bwMode="auto">
          <a:xfrm>
            <a:off x="5525590" y="2892075"/>
            <a:ext cx="5383247" cy="3508723"/>
          </a:xfrm>
          <a:prstGeom prst="rect">
            <a:avLst/>
          </a:prstGeom>
          <a:noFill/>
        </p:spPr>
      </p:pic>
    </p:spTree>
    <p:extLst>
      <p:ext uri="{BB962C8B-B14F-4D97-AF65-F5344CB8AC3E}">
        <p14:creationId xmlns:p14="http://schemas.microsoft.com/office/powerpoint/2010/main" val="2722202213"/>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 to="" calcmode="lin" valueType="num">
                                      <p:cBhvr>
                                        <p:cTn id="7" dur="1" fill="hold"/>
                                        <p:tgtEl>
                                          <p:spTgt spid="6041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0420"/>
                                        </p:tgtEl>
                                        <p:attrNameLst>
                                          <p:attrName>style.visibility</p:attrName>
                                        </p:attrNameLst>
                                      </p:cBhvr>
                                      <p:to>
                                        <p:strVal val="visible"/>
                                      </p:to>
                                    </p:set>
                                    <p:anim to="" calcmode="lin" valueType="num">
                                      <p:cBhvr>
                                        <p:cTn id="12" dur="1" fill="hold"/>
                                        <p:tgtEl>
                                          <p:spTgt spid="604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016855" y="1280160"/>
            <a:ext cx="10334768" cy="4545874"/>
          </a:xfrm>
        </p:spPr>
        <p:txBody>
          <a:bodyPr>
            <a:normAutofit/>
          </a:bodyPr>
          <a:lstStyle/>
          <a:p>
            <a:pPr lvl="0" algn="l"/>
            <a:r>
              <a:rPr lang="en-US" sz="2800" dirty="0" smtClean="0">
                <a:solidFill>
                  <a:srgbClr val="131313"/>
                </a:solidFill>
                <a:latin typeface="Calibri" panose="020F0502020204030204" pitchFamily="34" charset="0"/>
              </a:rPr>
              <a:t>In many parts of Portugal, you can meet with the continuation of the traditional lifestyle of the "nation of fishermen, ship builders" and merchants "that the Portuguese have been for centuries.</a:t>
            </a:r>
            <a:endParaRPr lang="pl-PL" sz="2800" dirty="0">
              <a:solidFill>
                <a:srgbClr val="131313"/>
              </a:solidFill>
              <a:latin typeface="Calibri" panose="020F0502020204030204" pitchFamily="34" charset="0"/>
            </a:endParaRPr>
          </a:p>
        </p:txBody>
      </p:sp>
      <p:pic>
        <p:nvPicPr>
          <p:cNvPr id="4" name="Obraz 3"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pic>
        <p:nvPicPr>
          <p:cNvPr id="61442" name="Picture 2" descr="Znalezione obrazy dla zapytania portugalia narÃ³d rybakÃ³w"/>
          <p:cNvPicPr>
            <a:picLocks noChangeAspect="1" noChangeArrowheads="1"/>
          </p:cNvPicPr>
          <p:nvPr/>
        </p:nvPicPr>
        <p:blipFill>
          <a:blip r:embed="rId4" cstate="print"/>
          <a:srcRect/>
          <a:stretch>
            <a:fillRect/>
          </a:stretch>
        </p:blipFill>
        <p:spPr bwMode="auto">
          <a:xfrm>
            <a:off x="1093856" y="2940096"/>
            <a:ext cx="4431733" cy="3328418"/>
          </a:xfrm>
          <a:prstGeom prst="rect">
            <a:avLst/>
          </a:prstGeom>
          <a:noFill/>
        </p:spPr>
      </p:pic>
      <p:pic>
        <p:nvPicPr>
          <p:cNvPr id="61444" name="Picture 4" descr="Znalezione obrazy dla zapytania portugalia budowniczych okrÄtÃ³w"/>
          <p:cNvPicPr>
            <a:picLocks noChangeAspect="1" noChangeArrowheads="1"/>
          </p:cNvPicPr>
          <p:nvPr/>
        </p:nvPicPr>
        <p:blipFill>
          <a:blip r:embed="rId5" cstate="print"/>
          <a:srcRect/>
          <a:stretch>
            <a:fillRect/>
          </a:stretch>
        </p:blipFill>
        <p:spPr bwMode="auto">
          <a:xfrm>
            <a:off x="6061164" y="2930387"/>
            <a:ext cx="4955001" cy="3313658"/>
          </a:xfrm>
          <a:prstGeom prst="rect">
            <a:avLst/>
          </a:prstGeom>
          <a:noFill/>
        </p:spPr>
      </p:pic>
    </p:spTree>
    <p:extLst>
      <p:ext uri="{BB962C8B-B14F-4D97-AF65-F5344CB8AC3E}">
        <p14:creationId xmlns:p14="http://schemas.microsoft.com/office/powerpoint/2010/main" val="2722202213"/>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1442"/>
                                        </p:tgtEl>
                                        <p:attrNameLst>
                                          <p:attrName>style.visibility</p:attrName>
                                        </p:attrNameLst>
                                      </p:cBhvr>
                                      <p:to>
                                        <p:strVal val="visible"/>
                                      </p:to>
                                    </p:set>
                                    <p:anim to="" calcmode="lin" valueType="num">
                                      <p:cBhvr>
                                        <p:cTn id="7" dur="1" fill="hold"/>
                                        <p:tgtEl>
                                          <p:spTgt spid="6144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1444"/>
                                        </p:tgtEl>
                                        <p:attrNameLst>
                                          <p:attrName>style.visibility</p:attrName>
                                        </p:attrNameLst>
                                      </p:cBhvr>
                                      <p:to>
                                        <p:strVal val="visible"/>
                                      </p:to>
                                    </p:set>
                                    <p:anim to="" calcmode="lin" valueType="num">
                                      <p:cBhvr>
                                        <p:cTn id="12" dur="1" fill="hold"/>
                                        <p:tgtEl>
                                          <p:spTgt spid="6144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873163" y="1397725"/>
            <a:ext cx="10761232" cy="4506686"/>
          </a:xfrm>
        </p:spPr>
        <p:txBody>
          <a:bodyPr>
            <a:normAutofit/>
          </a:bodyPr>
          <a:lstStyle/>
          <a:p>
            <a:pPr lvl="0" algn="l"/>
            <a:r>
              <a:rPr lang="en-US" sz="2800" dirty="0" smtClean="0">
                <a:solidFill>
                  <a:srgbClr val="131313"/>
                </a:solidFill>
                <a:latin typeface="Calibri" panose="020F0502020204030204" pitchFamily="34" charset="0"/>
              </a:rPr>
              <a:t>Portuguese cafes, unlike our Polish ones, are open from the very morning. In this country, bars and restaurants are not associated only with night life, many Portuguese people tend to eat breakfast and afternoon tea.</a:t>
            </a:r>
            <a:endParaRPr lang="pl-PL" sz="2600" dirty="0"/>
          </a:p>
        </p:txBody>
      </p:sp>
      <p:pic>
        <p:nvPicPr>
          <p:cNvPr id="4" name="Obraz 3"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pic>
        <p:nvPicPr>
          <p:cNvPr id="62466" name="Picture 2" descr="Znalezione obrazy dla zapytania portugalia kawiarnie"/>
          <p:cNvPicPr>
            <a:picLocks noChangeAspect="1" noChangeArrowheads="1"/>
          </p:cNvPicPr>
          <p:nvPr/>
        </p:nvPicPr>
        <p:blipFill>
          <a:blip r:embed="rId4" cstate="print"/>
          <a:srcRect/>
          <a:stretch>
            <a:fillRect/>
          </a:stretch>
        </p:blipFill>
        <p:spPr bwMode="auto">
          <a:xfrm>
            <a:off x="952409" y="3431023"/>
            <a:ext cx="4520928" cy="3013953"/>
          </a:xfrm>
          <a:prstGeom prst="rect">
            <a:avLst/>
          </a:prstGeom>
          <a:noFill/>
        </p:spPr>
      </p:pic>
      <p:pic>
        <p:nvPicPr>
          <p:cNvPr id="62468" name="Picture 4" descr="Znalezione obrazy dla zapytania portugalia restauracje"/>
          <p:cNvPicPr>
            <a:picLocks noChangeAspect="1" noChangeArrowheads="1"/>
          </p:cNvPicPr>
          <p:nvPr/>
        </p:nvPicPr>
        <p:blipFill>
          <a:blip r:embed="rId5" cstate="print"/>
          <a:srcRect/>
          <a:stretch>
            <a:fillRect/>
          </a:stretch>
        </p:blipFill>
        <p:spPr bwMode="auto">
          <a:xfrm>
            <a:off x="5721531" y="3439543"/>
            <a:ext cx="6007498" cy="3000446"/>
          </a:xfrm>
          <a:prstGeom prst="rect">
            <a:avLst/>
          </a:prstGeom>
          <a:noFill/>
        </p:spPr>
      </p:pic>
    </p:spTree>
    <p:extLst>
      <p:ext uri="{BB962C8B-B14F-4D97-AF65-F5344CB8AC3E}">
        <p14:creationId xmlns:p14="http://schemas.microsoft.com/office/powerpoint/2010/main" val="2722202213"/>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 to="" calcmode="lin" valueType="num">
                                      <p:cBhvr>
                                        <p:cTn id="7" dur="1" fill="hold"/>
                                        <p:tgtEl>
                                          <p:spTgt spid="6246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2468"/>
                                        </p:tgtEl>
                                        <p:attrNameLst>
                                          <p:attrName>style.visibility</p:attrName>
                                        </p:attrNameLst>
                                      </p:cBhvr>
                                      <p:to>
                                        <p:strVal val="visible"/>
                                      </p:to>
                                    </p:set>
                                    <p:anim to="" calcmode="lin" valueType="num">
                                      <p:cBhvr>
                                        <p:cTn id="12" dur="1" fill="hold"/>
                                        <p:tgtEl>
                                          <p:spTgt spid="6246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618412" y="862467"/>
            <a:ext cx="5199017" cy="1143000"/>
          </a:xfrm>
        </p:spPr>
        <p:txBody>
          <a:bodyPr>
            <a:normAutofit fontScale="90000"/>
          </a:bodyPr>
          <a:lstStyle/>
          <a:p>
            <a:r>
              <a:rPr lang="pl-PL" dirty="0" err="1" smtClean="0"/>
              <a:t>Participants</a:t>
            </a:r>
            <a:r>
              <a:rPr lang="pl-PL" dirty="0" smtClean="0"/>
              <a:t> of </a:t>
            </a:r>
            <a:r>
              <a:rPr lang="pl-PL" dirty="0" err="1" smtClean="0"/>
              <a:t>the</a:t>
            </a:r>
            <a:r>
              <a:rPr lang="pl-PL" dirty="0" smtClean="0"/>
              <a:t> </a:t>
            </a:r>
            <a:r>
              <a:rPr lang="pl-PL" dirty="0" err="1" smtClean="0"/>
              <a:t>trip</a:t>
            </a:r>
            <a:r>
              <a:rPr lang="pl-PL" dirty="0" smtClean="0"/>
              <a:t>:</a:t>
            </a:r>
            <a:endParaRPr lang="pl-PL" dirty="0"/>
          </a:p>
        </p:txBody>
      </p:sp>
      <p:sp>
        <p:nvSpPr>
          <p:cNvPr id="3" name="Symbol zastępczy zawartości 2"/>
          <p:cNvSpPr>
            <a:spLocks noGrp="1"/>
          </p:cNvSpPr>
          <p:nvPr>
            <p:ph idx="1"/>
          </p:nvPr>
        </p:nvSpPr>
        <p:spPr>
          <a:xfrm>
            <a:off x="825137" y="2700837"/>
            <a:ext cx="10515600" cy="2524306"/>
          </a:xfrm>
        </p:spPr>
        <p:txBody>
          <a:bodyPr>
            <a:noAutofit/>
          </a:bodyPr>
          <a:lstStyle/>
          <a:p>
            <a:pPr marL="3600450" lvl="7" indent="-514350">
              <a:buAutoNum type="arabicPeriod"/>
            </a:pPr>
            <a:r>
              <a:rPr lang="pl-PL" sz="2800" dirty="0" smtClean="0"/>
              <a:t>Sławomir Dudek</a:t>
            </a:r>
          </a:p>
          <a:p>
            <a:pPr marL="3600450" lvl="7" indent="-514350">
              <a:buAutoNum type="arabicPeriod"/>
            </a:pPr>
            <a:r>
              <a:rPr lang="pl-PL" sz="2800" dirty="0" smtClean="0"/>
              <a:t>Piotr Golonko</a:t>
            </a:r>
          </a:p>
          <a:p>
            <a:pPr marL="3600450" lvl="7" indent="-514350">
              <a:buAutoNum type="arabicPeriod"/>
            </a:pPr>
            <a:r>
              <a:rPr lang="pl-PL" sz="2800" dirty="0" smtClean="0"/>
              <a:t>Krzysztof Kazarez</a:t>
            </a:r>
          </a:p>
          <a:p>
            <a:pPr marL="3600450" lvl="7" indent="-514350">
              <a:buAutoNum type="arabicPeriod"/>
            </a:pPr>
            <a:r>
              <a:rPr lang="pl-PL" sz="2800" dirty="0" smtClean="0"/>
              <a:t>Roman Kuczaba</a:t>
            </a:r>
          </a:p>
          <a:p>
            <a:pPr marL="3600450" lvl="7" indent="-514350">
              <a:buAutoNum type="arabicPeriod"/>
            </a:pPr>
            <a:r>
              <a:rPr lang="pl-PL" sz="2800" dirty="0" smtClean="0"/>
              <a:t>Marek Szyfman</a:t>
            </a:r>
          </a:p>
        </p:txBody>
      </p:sp>
      <p:pic>
        <p:nvPicPr>
          <p:cNvPr id="4" name="Obraz 3"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794786" y="1410788"/>
            <a:ext cx="10761232" cy="4545874"/>
          </a:xfrm>
        </p:spPr>
        <p:txBody>
          <a:bodyPr>
            <a:normAutofit/>
          </a:bodyPr>
          <a:lstStyle/>
          <a:p>
            <a:pPr lvl="0" algn="l"/>
            <a:r>
              <a:rPr lang="en-US" sz="2800" dirty="0" err="1" smtClean="0">
                <a:solidFill>
                  <a:srgbClr val="131313"/>
                </a:solidFill>
                <a:latin typeface="Calibri" panose="020F0502020204030204" pitchFamily="34" charset="0"/>
              </a:rPr>
              <a:t>Mercados</a:t>
            </a:r>
            <a:r>
              <a:rPr lang="en-US" sz="2800" dirty="0" smtClean="0">
                <a:solidFill>
                  <a:srgbClr val="131313"/>
                </a:solidFill>
                <a:latin typeface="Calibri" panose="020F0502020204030204" pitchFamily="34" charset="0"/>
              </a:rPr>
              <a:t> - these are the famous Portuguese markets and bazaars, the visit of which can be compared to a great adventure. Especially the eyes of a foreigner will delight here tons of exotic fruits, chili braids, as well as unknown species of fish and seafood.</a:t>
            </a:r>
            <a:endParaRPr lang="pl-PL" sz="2600" dirty="0"/>
          </a:p>
        </p:txBody>
      </p:sp>
      <p:pic>
        <p:nvPicPr>
          <p:cNvPr id="4" name="Obraz 3"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pic>
        <p:nvPicPr>
          <p:cNvPr id="63490" name="Picture 2" descr="Znalezione obrazy dla zapytania portugalia Mercados"/>
          <p:cNvPicPr>
            <a:picLocks noChangeAspect="1" noChangeArrowheads="1"/>
          </p:cNvPicPr>
          <p:nvPr/>
        </p:nvPicPr>
        <p:blipFill>
          <a:blip r:embed="rId4" cstate="print"/>
          <a:srcRect/>
          <a:stretch>
            <a:fillRect/>
          </a:stretch>
        </p:blipFill>
        <p:spPr bwMode="auto">
          <a:xfrm>
            <a:off x="1374966" y="3503487"/>
            <a:ext cx="3647424" cy="2975690"/>
          </a:xfrm>
          <a:prstGeom prst="rect">
            <a:avLst/>
          </a:prstGeom>
          <a:noFill/>
        </p:spPr>
      </p:pic>
      <p:pic>
        <p:nvPicPr>
          <p:cNvPr id="63492" name="Picture 4" descr="Znalezione obrazy dla zapytania portugalia Mercados"/>
          <p:cNvPicPr>
            <a:picLocks noChangeAspect="1" noChangeArrowheads="1"/>
          </p:cNvPicPr>
          <p:nvPr/>
        </p:nvPicPr>
        <p:blipFill>
          <a:blip r:embed="rId5" cstate="print"/>
          <a:srcRect/>
          <a:stretch>
            <a:fillRect/>
          </a:stretch>
        </p:blipFill>
        <p:spPr bwMode="auto">
          <a:xfrm>
            <a:off x="6570618" y="3517623"/>
            <a:ext cx="4036422" cy="2944066"/>
          </a:xfrm>
          <a:prstGeom prst="rect">
            <a:avLst/>
          </a:prstGeom>
          <a:noFill/>
        </p:spPr>
      </p:pic>
    </p:spTree>
    <p:extLst>
      <p:ext uri="{BB962C8B-B14F-4D97-AF65-F5344CB8AC3E}">
        <p14:creationId xmlns:p14="http://schemas.microsoft.com/office/powerpoint/2010/main" val="2722202213"/>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anim to="" calcmode="lin" valueType="num">
                                      <p:cBhvr>
                                        <p:cTn id="7" dur="1" fill="hold"/>
                                        <p:tgtEl>
                                          <p:spTgt spid="6349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3492"/>
                                        </p:tgtEl>
                                        <p:attrNameLst>
                                          <p:attrName>style.visibility</p:attrName>
                                        </p:attrNameLst>
                                      </p:cBhvr>
                                      <p:to>
                                        <p:strVal val="visible"/>
                                      </p:to>
                                    </p:set>
                                    <p:anim to="" calcmode="lin" valueType="num">
                                      <p:cBhvr>
                                        <p:cTn id="12" dur="1" fill="hold"/>
                                        <p:tgtEl>
                                          <p:spTgt spid="6349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951540" y="1397725"/>
            <a:ext cx="10761232" cy="4493623"/>
          </a:xfrm>
        </p:spPr>
        <p:txBody>
          <a:bodyPr>
            <a:normAutofit/>
          </a:bodyPr>
          <a:lstStyle/>
          <a:p>
            <a:pPr algn="l"/>
            <a:r>
              <a:rPr lang="en-US" sz="2800" dirty="0" smtClean="0">
                <a:solidFill>
                  <a:srgbClr val="000000"/>
                </a:solidFill>
                <a:latin typeface="Calibri" panose="020F0502020204030204" pitchFamily="34" charset="0"/>
              </a:rPr>
              <a:t>By the way, an important Portuguese word - obrigado, i.e. thank you ...</a:t>
            </a:r>
            <a:endParaRPr lang="pl-PL" sz="2600" dirty="0"/>
          </a:p>
        </p:txBody>
      </p:sp>
      <p:pic>
        <p:nvPicPr>
          <p:cNvPr id="4" name="Obraz 3"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pic>
        <p:nvPicPr>
          <p:cNvPr id="64514" name="Picture 2" descr="Znalezione obrazy dla zapytania portugalia obrigado"/>
          <p:cNvPicPr>
            <a:picLocks noChangeAspect="1" noChangeArrowheads="1"/>
          </p:cNvPicPr>
          <p:nvPr/>
        </p:nvPicPr>
        <p:blipFill>
          <a:blip r:embed="rId4" cstate="print"/>
          <a:srcRect/>
          <a:stretch>
            <a:fillRect/>
          </a:stretch>
        </p:blipFill>
        <p:spPr bwMode="auto">
          <a:xfrm>
            <a:off x="874032" y="2527980"/>
            <a:ext cx="4566534" cy="3298053"/>
          </a:xfrm>
          <a:prstGeom prst="rect">
            <a:avLst/>
          </a:prstGeom>
          <a:noFill/>
        </p:spPr>
      </p:pic>
      <p:pic>
        <p:nvPicPr>
          <p:cNvPr id="64516" name="Picture 4" descr="Znalezione obrazy dla zapytania portugalia obrigado"/>
          <p:cNvPicPr>
            <a:picLocks noChangeAspect="1" noChangeArrowheads="1"/>
          </p:cNvPicPr>
          <p:nvPr/>
        </p:nvPicPr>
        <p:blipFill>
          <a:blip r:embed="rId5" cstate="print"/>
          <a:srcRect/>
          <a:stretch>
            <a:fillRect/>
          </a:stretch>
        </p:blipFill>
        <p:spPr bwMode="auto">
          <a:xfrm>
            <a:off x="5890170" y="2525169"/>
            <a:ext cx="5484810" cy="3340055"/>
          </a:xfrm>
          <a:prstGeom prst="rect">
            <a:avLst/>
          </a:prstGeom>
          <a:noFill/>
        </p:spPr>
      </p:pic>
    </p:spTree>
    <p:extLst>
      <p:ext uri="{BB962C8B-B14F-4D97-AF65-F5344CB8AC3E}">
        <p14:creationId xmlns:p14="http://schemas.microsoft.com/office/powerpoint/2010/main" val="2722202213"/>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 to="" calcmode="lin" valueType="num">
                                      <p:cBhvr>
                                        <p:cTn id="7" dur="1" fill="hold"/>
                                        <p:tgtEl>
                                          <p:spTgt spid="645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4516"/>
                                        </p:tgtEl>
                                        <p:attrNameLst>
                                          <p:attrName>style.visibility</p:attrName>
                                        </p:attrNameLst>
                                      </p:cBhvr>
                                      <p:to>
                                        <p:strVal val="visible"/>
                                      </p:to>
                                    </p:set>
                                    <p:anim to="" calcmode="lin" valueType="num">
                                      <p:cBhvr>
                                        <p:cTn id="12" dur="1" fill="hold"/>
                                        <p:tgtEl>
                                          <p:spTgt spid="645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3392" y="2276872"/>
            <a:ext cx="10972800" cy="1143000"/>
          </a:xfrm>
        </p:spPr>
        <p:txBody>
          <a:bodyPr>
            <a:normAutofit/>
          </a:bodyPr>
          <a:lstStyle/>
          <a:p>
            <a:r>
              <a:rPr lang="pl-PL" sz="4800" b="1" dirty="0" err="1" smtClean="0"/>
              <a:t>Travel</a:t>
            </a:r>
            <a:r>
              <a:rPr lang="pl-PL" sz="4800" b="1" dirty="0" smtClean="0"/>
              <a:t> to Portugal</a:t>
            </a:r>
            <a:endParaRPr lang="pl-PL" sz="4800" b="1" dirty="0"/>
          </a:p>
        </p:txBody>
      </p:sp>
      <p:pic>
        <p:nvPicPr>
          <p:cNvPr id="3" name="Obraz 2"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4" name="Obraz 3"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5000">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58078" y="1359674"/>
            <a:ext cx="10972800" cy="1977083"/>
          </a:xfrm>
        </p:spPr>
        <p:txBody>
          <a:bodyPr>
            <a:normAutofit/>
          </a:bodyPr>
          <a:lstStyle/>
          <a:p>
            <a:pPr algn="ctr">
              <a:buNone/>
            </a:pPr>
            <a:r>
              <a:rPr lang="pl-PL" dirty="0" smtClean="0"/>
              <a:t>	</a:t>
            </a:r>
            <a:r>
              <a:rPr lang="en-US" dirty="0" smtClean="0"/>
              <a:t>Our trip to Portugal began in Bialystok.</a:t>
            </a:r>
          </a:p>
          <a:p>
            <a:pPr algn="ctr">
              <a:buNone/>
            </a:pPr>
            <a:r>
              <a:rPr lang="en-US" dirty="0" smtClean="0"/>
              <a:t>We went to Warsaw to the airport by bus from the </a:t>
            </a:r>
            <a:r>
              <a:rPr lang="en-US" dirty="0" err="1" smtClean="0"/>
              <a:t>PlusBus</a:t>
            </a:r>
            <a:r>
              <a:rPr lang="en-US" dirty="0" smtClean="0"/>
              <a:t> line.</a:t>
            </a:r>
            <a:endParaRPr lang="pl-PL" dirty="0"/>
          </a:p>
        </p:txBody>
      </p:sp>
      <p:pic>
        <p:nvPicPr>
          <p:cNvPr id="33794" name="Picture 2" descr="Autokar:"/>
          <p:cNvPicPr>
            <a:picLocks noChangeAspect="1" noChangeArrowheads="1"/>
          </p:cNvPicPr>
          <p:nvPr/>
        </p:nvPicPr>
        <p:blipFill>
          <a:blip r:embed="rId2" cstate="print"/>
          <a:srcRect/>
          <a:stretch>
            <a:fillRect/>
          </a:stretch>
        </p:blipFill>
        <p:spPr bwMode="auto">
          <a:xfrm>
            <a:off x="1554961" y="3500845"/>
            <a:ext cx="8997369" cy="2645228"/>
          </a:xfrm>
          <a:prstGeom prst="rect">
            <a:avLst/>
          </a:prstGeom>
          <a:noFill/>
        </p:spPr>
      </p:pic>
      <p:pic>
        <p:nvPicPr>
          <p:cNvPr id="4" name="Obraz 3" descr="C:\Users\magda\AppData\Local\Temp\Rar$DIa0.533\EU flag-Erasmus+_vect_POS.jpg"/>
          <p:cNvPicPr/>
          <p:nvPr/>
        </p:nvPicPr>
        <p:blipFill>
          <a:blip r:embed="rId3"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 to="" calcmode="lin" valueType="num">
                                      <p:cBhvr>
                                        <p:cTn id="7" dur="1" fill="hold"/>
                                        <p:tgtEl>
                                          <p:spTgt spid="337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835365" y="2224946"/>
            <a:ext cx="5078730" cy="2016224"/>
          </a:xfrm>
        </p:spPr>
        <p:txBody>
          <a:bodyPr>
            <a:normAutofit lnSpcReduction="10000"/>
          </a:bodyPr>
          <a:lstStyle/>
          <a:p>
            <a:pPr>
              <a:buNone/>
            </a:pPr>
            <a:r>
              <a:rPr lang="pl-PL" dirty="0" smtClean="0"/>
              <a:t>	</a:t>
            </a:r>
            <a:r>
              <a:rPr lang="en-US" dirty="0" smtClean="0"/>
              <a:t>At the airport, we waited hungry for a late flight that took off after midnight.</a:t>
            </a:r>
          </a:p>
          <a:p>
            <a:pPr>
              <a:buNone/>
            </a:pPr>
            <a:r>
              <a:rPr lang="pl-PL" dirty="0" smtClean="0"/>
              <a:t>    </a:t>
            </a:r>
            <a:r>
              <a:rPr lang="en-US" dirty="0" smtClean="0"/>
              <a:t>A night flight awaited us.</a:t>
            </a:r>
            <a:endParaRPr lang="pl-PL" dirty="0"/>
          </a:p>
        </p:txBody>
      </p:sp>
      <p:pic>
        <p:nvPicPr>
          <p:cNvPr id="2050" name="Picture 2" descr="G:\Portugalia 2018\20180805_231629.jpg"/>
          <p:cNvPicPr>
            <a:picLocks noChangeAspect="1" noChangeArrowheads="1"/>
          </p:cNvPicPr>
          <p:nvPr/>
        </p:nvPicPr>
        <p:blipFill>
          <a:blip r:embed="rId2" cstate="print"/>
          <a:srcRect/>
          <a:stretch>
            <a:fillRect/>
          </a:stretch>
        </p:blipFill>
        <p:spPr bwMode="auto">
          <a:xfrm>
            <a:off x="613955" y="1394459"/>
            <a:ext cx="5988681" cy="4491511"/>
          </a:xfrm>
          <a:prstGeom prst="rect">
            <a:avLst/>
          </a:prstGeom>
          <a:noFill/>
        </p:spPr>
      </p:pic>
      <p:pic>
        <p:nvPicPr>
          <p:cNvPr id="4" name="Obraz 3" descr="C:\Users\magda\AppData\Local\Temp\Rar$DIa0.533\EU flag-Erasmus+_vect_POS.jpg"/>
          <p:cNvPicPr/>
          <p:nvPr/>
        </p:nvPicPr>
        <p:blipFill>
          <a:blip r:embed="rId3"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to="" calcmode="lin" valueType="num">
                                      <p:cBhvr>
                                        <p:cTn id="7" dur="1" fill="hold"/>
                                        <p:tgtEl>
                                          <p:spTgt spid="20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61851" y="1432332"/>
            <a:ext cx="10972800" cy="1833067"/>
          </a:xfrm>
        </p:spPr>
        <p:txBody>
          <a:bodyPr/>
          <a:lstStyle/>
          <a:p>
            <a:pPr algn="ctr">
              <a:buNone/>
            </a:pPr>
            <a:r>
              <a:rPr lang="pl-PL" dirty="0" smtClean="0"/>
              <a:t>	</a:t>
            </a:r>
            <a:r>
              <a:rPr lang="en-US" dirty="0" smtClean="0"/>
              <a:t>At the end of the morning, we landed at the airport in Porto.</a:t>
            </a:r>
            <a:endParaRPr lang="pl-PL" b="1" dirty="0"/>
          </a:p>
        </p:txBody>
      </p:sp>
      <p:pic>
        <p:nvPicPr>
          <p:cNvPr id="1026" name="Picture 2" descr="C:\Users\Slawek\Downloads\WZZ_A320_HA-LYS_30jun15_LFBO-2.jpg"/>
          <p:cNvPicPr>
            <a:picLocks noChangeAspect="1" noChangeArrowheads="1"/>
          </p:cNvPicPr>
          <p:nvPr/>
        </p:nvPicPr>
        <p:blipFill>
          <a:blip r:embed="rId2" cstate="print"/>
          <a:srcRect/>
          <a:stretch>
            <a:fillRect/>
          </a:stretch>
        </p:blipFill>
        <p:spPr bwMode="auto">
          <a:xfrm>
            <a:off x="3262313" y="2508069"/>
            <a:ext cx="5267734" cy="3474958"/>
          </a:xfrm>
          <a:prstGeom prst="rect">
            <a:avLst/>
          </a:prstGeom>
          <a:noFill/>
        </p:spPr>
      </p:pic>
      <p:pic>
        <p:nvPicPr>
          <p:cNvPr id="4" name="Obraz 3" descr="C:\Users\magda\AppData\Local\Temp\Rar$DIa0.533\EU flag-Erasmus+_vect_POS.jpg"/>
          <p:cNvPicPr/>
          <p:nvPr/>
        </p:nvPicPr>
        <p:blipFill>
          <a:blip r:embed="rId3"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to="" calcmode="lin" valueType="num">
                                      <p:cBhvr>
                                        <p:cTn id="7" dur="1" fill="hold"/>
                                        <p:tgtEl>
                                          <p:spTgt spid="10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96537" y="1308721"/>
            <a:ext cx="10972800" cy="1617043"/>
          </a:xfrm>
        </p:spPr>
        <p:txBody>
          <a:bodyPr/>
          <a:lstStyle/>
          <a:p>
            <a:pPr algn="ctr">
              <a:buNone/>
            </a:pPr>
            <a:r>
              <a:rPr lang="pl-PL" dirty="0" smtClean="0"/>
              <a:t>	</a:t>
            </a:r>
            <a:r>
              <a:rPr lang="en-US" dirty="0" smtClean="0"/>
              <a:t> After picking up the luggage at the airport, we changed to a bus to get to Braga, to our hotel.</a:t>
            </a:r>
            <a:endParaRPr lang="pl-PL" dirty="0"/>
          </a:p>
        </p:txBody>
      </p:sp>
      <p:pic>
        <p:nvPicPr>
          <p:cNvPr id="3074" name="Picture 2" descr="C:\Users\Slawek\Downloads\Aeroporto_Porto_01.jpg"/>
          <p:cNvPicPr>
            <a:picLocks noChangeAspect="1" noChangeArrowheads="1"/>
          </p:cNvPicPr>
          <p:nvPr/>
        </p:nvPicPr>
        <p:blipFill>
          <a:blip r:embed="rId2" cstate="print"/>
          <a:srcRect/>
          <a:stretch>
            <a:fillRect/>
          </a:stretch>
        </p:blipFill>
        <p:spPr bwMode="auto">
          <a:xfrm>
            <a:off x="3545566" y="2743199"/>
            <a:ext cx="4844414" cy="3500846"/>
          </a:xfrm>
          <a:prstGeom prst="rect">
            <a:avLst/>
          </a:prstGeom>
          <a:noFill/>
        </p:spPr>
      </p:pic>
      <p:pic>
        <p:nvPicPr>
          <p:cNvPr id="4" name="Obraz 3" descr="C:\Users\magda\AppData\Local\Temp\Rar$DIa0.533\EU flag-Erasmus+_vect_POS.jpg"/>
          <p:cNvPicPr/>
          <p:nvPr/>
        </p:nvPicPr>
        <p:blipFill>
          <a:blip r:embed="rId3"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to="" calcmode="lin" valueType="num">
                                      <p:cBhvr>
                                        <p:cTn id="7" dur="1" fill="hold"/>
                                        <p:tgtEl>
                                          <p:spTgt spid="307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3392" y="2708920"/>
            <a:ext cx="10972800" cy="1143000"/>
          </a:xfrm>
        </p:spPr>
        <p:txBody>
          <a:bodyPr>
            <a:normAutofit/>
          </a:bodyPr>
          <a:lstStyle/>
          <a:p>
            <a:pPr algn="ctr"/>
            <a:r>
              <a:rPr lang="pl-PL" sz="4800" b="1" dirty="0" smtClean="0"/>
              <a:t>Hotel</a:t>
            </a:r>
            <a:endParaRPr lang="pl-PL" sz="4800" b="1" dirty="0"/>
          </a:p>
        </p:txBody>
      </p:sp>
      <p:pic>
        <p:nvPicPr>
          <p:cNvPr id="3" name="Obraz 2"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4" name="Obraz 3"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5000">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10330" y="1224299"/>
            <a:ext cx="10972800" cy="1296144"/>
          </a:xfrm>
        </p:spPr>
        <p:txBody>
          <a:bodyPr/>
          <a:lstStyle/>
          <a:p>
            <a:pPr algn="ctr">
              <a:buNone/>
            </a:pPr>
            <a:r>
              <a:rPr lang="en-US" dirty="0" smtClean="0"/>
              <a:t>Hotel VILLA GARDEN where we stayed </a:t>
            </a:r>
            <a:r>
              <a:rPr lang="pl-PL" dirty="0" smtClean="0"/>
              <a:t/>
            </a:r>
            <a:br>
              <a:rPr lang="pl-PL" dirty="0" smtClean="0"/>
            </a:br>
            <a:r>
              <a:rPr lang="en-US" dirty="0" smtClean="0"/>
              <a:t>(Fortunately there was air conditioning in the rooms).</a:t>
            </a:r>
            <a:endParaRPr lang="pl-PL" dirty="0"/>
          </a:p>
        </p:txBody>
      </p:sp>
      <p:pic>
        <p:nvPicPr>
          <p:cNvPr id="31746" name="Picture 2" descr="Znalezione obrazy dla zapytania hotel villa garden braga"/>
          <p:cNvPicPr>
            <a:picLocks noChangeAspect="1" noChangeArrowheads="1"/>
          </p:cNvPicPr>
          <p:nvPr/>
        </p:nvPicPr>
        <p:blipFill>
          <a:blip r:embed="rId2" cstate="print"/>
          <a:srcRect/>
          <a:stretch>
            <a:fillRect/>
          </a:stretch>
        </p:blipFill>
        <p:spPr bwMode="auto">
          <a:xfrm>
            <a:off x="4975769" y="2412274"/>
            <a:ext cx="5997030" cy="4001655"/>
          </a:xfrm>
          <a:prstGeom prst="rect">
            <a:avLst/>
          </a:prstGeom>
          <a:noFill/>
        </p:spPr>
      </p:pic>
      <p:pic>
        <p:nvPicPr>
          <p:cNvPr id="31748" name="Picture 4" descr="Znalezione obrazy dla zapytania hotel villa garden braga"/>
          <p:cNvPicPr>
            <a:picLocks noChangeAspect="1" noChangeArrowheads="1"/>
          </p:cNvPicPr>
          <p:nvPr/>
        </p:nvPicPr>
        <p:blipFill>
          <a:blip r:embed="rId3" cstate="print"/>
          <a:srcRect/>
          <a:stretch>
            <a:fillRect/>
          </a:stretch>
        </p:blipFill>
        <p:spPr bwMode="auto">
          <a:xfrm>
            <a:off x="987622" y="2442754"/>
            <a:ext cx="3165732" cy="3979272"/>
          </a:xfrm>
          <a:prstGeom prst="rect">
            <a:avLst/>
          </a:prstGeom>
          <a:noFill/>
        </p:spPr>
      </p:pic>
      <p:pic>
        <p:nvPicPr>
          <p:cNvPr id="5" name="Obraz 4" descr="C:\Users\magda\AppData\Local\Temp\Rar$DIa0.533\EU flag-Erasmus+_vect_POS.jpg"/>
          <p:cNvPicPr/>
          <p:nvPr/>
        </p:nvPicPr>
        <p:blipFill>
          <a:blip r:embed="rId4" cstate="print"/>
          <a:srcRect/>
          <a:stretch>
            <a:fillRect/>
          </a:stretch>
        </p:blipFill>
        <p:spPr bwMode="auto">
          <a:xfrm>
            <a:off x="-1" y="-1"/>
            <a:ext cx="3135087" cy="953589"/>
          </a:xfrm>
          <a:prstGeom prst="rect">
            <a:avLst/>
          </a:prstGeom>
          <a:noFill/>
          <a:ln w="9525">
            <a:noFill/>
            <a:miter lim="800000"/>
            <a:headEnd/>
            <a:tailEnd/>
          </a:ln>
        </p:spPr>
      </p:pic>
      <p:pic>
        <p:nvPicPr>
          <p:cNvPr id="6" name="Obraz 5" descr="C:\Users\magda\Desktop\logo.jpg"/>
          <p:cNvPicPr/>
          <p:nvPr/>
        </p:nvPicPr>
        <p:blipFill>
          <a:blip r:embed="rId5"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 to="" calcmode="lin" valueType="num">
                                      <p:cBhvr>
                                        <p:cTn id="7" dur="1" fill="hold"/>
                                        <p:tgtEl>
                                          <p:spTgt spid="3174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1746"/>
                                        </p:tgtEl>
                                        <p:attrNameLst>
                                          <p:attrName>style.visibility</p:attrName>
                                        </p:attrNameLst>
                                      </p:cBhvr>
                                      <p:to>
                                        <p:strVal val="visible"/>
                                      </p:to>
                                    </p:set>
                                    <p:anim to="" calcmode="lin" valueType="num">
                                      <p:cBhvr>
                                        <p:cTn id="12" dur="1" fill="hold"/>
                                        <p:tgtEl>
                                          <p:spTgt spid="3174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92763" y="1348233"/>
            <a:ext cx="10972800" cy="1224136"/>
          </a:xfrm>
        </p:spPr>
        <p:txBody>
          <a:bodyPr/>
          <a:lstStyle/>
          <a:p>
            <a:pPr algn="ctr">
              <a:buNone/>
            </a:pPr>
            <a:r>
              <a:rPr lang="en-US" dirty="0" smtClean="0"/>
              <a:t>Our place where we ate breakfast at the hotel.</a:t>
            </a:r>
            <a:endParaRPr lang="pl-PL" dirty="0"/>
          </a:p>
        </p:txBody>
      </p:sp>
      <p:pic>
        <p:nvPicPr>
          <p:cNvPr id="30722" name="Picture 2" descr="Znalezione obrazy dla zapytania hotel villa garden braga"/>
          <p:cNvPicPr>
            <a:picLocks noChangeAspect="1" noChangeArrowheads="1"/>
          </p:cNvPicPr>
          <p:nvPr/>
        </p:nvPicPr>
        <p:blipFill>
          <a:blip r:embed="rId2" cstate="print"/>
          <a:srcRect/>
          <a:stretch>
            <a:fillRect/>
          </a:stretch>
        </p:blipFill>
        <p:spPr bwMode="auto">
          <a:xfrm>
            <a:off x="573586" y="2429374"/>
            <a:ext cx="5490131" cy="3749358"/>
          </a:xfrm>
          <a:prstGeom prst="rect">
            <a:avLst/>
          </a:prstGeom>
          <a:noFill/>
        </p:spPr>
      </p:pic>
      <p:pic>
        <p:nvPicPr>
          <p:cNvPr id="30724" name="Picture 4" descr="Znalezione obrazy dla zapytania hotel villa garden braga"/>
          <p:cNvPicPr>
            <a:picLocks noChangeAspect="1" noChangeArrowheads="1"/>
          </p:cNvPicPr>
          <p:nvPr/>
        </p:nvPicPr>
        <p:blipFill>
          <a:blip r:embed="rId3" cstate="print"/>
          <a:srcRect/>
          <a:stretch>
            <a:fillRect/>
          </a:stretch>
        </p:blipFill>
        <p:spPr bwMode="auto">
          <a:xfrm>
            <a:off x="6335486" y="2451463"/>
            <a:ext cx="5590904" cy="3727269"/>
          </a:xfrm>
          <a:prstGeom prst="rect">
            <a:avLst/>
          </a:prstGeom>
          <a:noFill/>
        </p:spPr>
      </p:pic>
      <p:pic>
        <p:nvPicPr>
          <p:cNvPr id="5" name="Obraz 4" descr="C:\Users\magda\AppData\Local\Temp\Rar$DIa0.533\EU flag-Erasmus+_vect_POS.jpg"/>
          <p:cNvPicPr/>
          <p:nvPr/>
        </p:nvPicPr>
        <p:blipFill>
          <a:blip r:embed="rId4" cstate="print"/>
          <a:srcRect/>
          <a:stretch>
            <a:fillRect/>
          </a:stretch>
        </p:blipFill>
        <p:spPr bwMode="auto">
          <a:xfrm>
            <a:off x="-1" y="-1"/>
            <a:ext cx="3135087" cy="953589"/>
          </a:xfrm>
          <a:prstGeom prst="rect">
            <a:avLst/>
          </a:prstGeom>
          <a:noFill/>
          <a:ln w="9525">
            <a:noFill/>
            <a:miter lim="800000"/>
            <a:headEnd/>
            <a:tailEnd/>
          </a:ln>
        </p:spPr>
      </p:pic>
      <p:pic>
        <p:nvPicPr>
          <p:cNvPr id="6" name="Obraz 5" descr="C:\Users\magda\Desktop\logo.jpg"/>
          <p:cNvPicPr/>
          <p:nvPr/>
        </p:nvPicPr>
        <p:blipFill>
          <a:blip r:embed="rId5"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 to="" calcmode="lin" valueType="num">
                                      <p:cBhvr>
                                        <p:cTn id="7" dur="1" fill="hold"/>
                                        <p:tgtEl>
                                          <p:spTgt spid="3072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0724"/>
                                        </p:tgtEl>
                                        <p:attrNameLst>
                                          <p:attrName>style.visibility</p:attrName>
                                        </p:attrNameLst>
                                      </p:cBhvr>
                                      <p:to>
                                        <p:strVal val="visible"/>
                                      </p:to>
                                    </p:set>
                                    <p:anim to="" calcmode="lin" valueType="num">
                                      <p:cBhvr>
                                        <p:cTn id="12" dur="1" fill="hold"/>
                                        <p:tgtEl>
                                          <p:spTgt spid="3072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4532812" y="1580605"/>
            <a:ext cx="7119258" cy="3816429"/>
          </a:xfrm>
          <a:prstGeom prst="rect">
            <a:avLst/>
          </a:prstGeom>
        </p:spPr>
        <p:txBody>
          <a:bodyPr wrap="square">
            <a:spAutoFit/>
          </a:bodyPr>
          <a:lstStyle/>
          <a:p>
            <a:pPr algn="ctr"/>
            <a:r>
              <a:rPr lang="pl-PL" dirty="0"/>
              <a:t>	</a:t>
            </a:r>
          </a:p>
          <a:p>
            <a:r>
              <a:rPr lang="en-US" sz="2800" dirty="0" err="1" smtClean="0"/>
              <a:t>Moodle</a:t>
            </a:r>
            <a:r>
              <a:rPr lang="en-US" sz="2800" dirty="0" smtClean="0"/>
              <a:t> training and reverse teaching lasted </a:t>
            </a:r>
            <a:r>
              <a:rPr lang="pl-PL" sz="2800" dirty="0" smtClean="0"/>
              <a:t/>
            </a:r>
            <a:br>
              <a:rPr lang="pl-PL" sz="2800" dirty="0" smtClean="0"/>
            </a:br>
            <a:r>
              <a:rPr lang="en-US" sz="2800" dirty="0" smtClean="0"/>
              <a:t>5 days (6 - 10 August 2018).</a:t>
            </a:r>
          </a:p>
          <a:p>
            <a:endParaRPr lang="en-US" sz="2800" dirty="0" smtClean="0"/>
          </a:p>
          <a:p>
            <a:r>
              <a:rPr lang="en-US" sz="2800" dirty="0" smtClean="0"/>
              <a:t>Classes were conducted by a Portuguese teacher</a:t>
            </a:r>
            <a:r>
              <a:rPr lang="pl-PL" sz="2800" dirty="0" smtClean="0"/>
              <a:t> </a:t>
            </a:r>
            <a:r>
              <a:rPr lang="en-US" sz="2800" dirty="0" err="1" smtClean="0"/>
              <a:t>Lino</a:t>
            </a:r>
            <a:r>
              <a:rPr lang="en-US" sz="2800" dirty="0" smtClean="0"/>
              <a:t> </a:t>
            </a:r>
            <a:r>
              <a:rPr lang="en-US" sz="2800" dirty="0" err="1" smtClean="0"/>
              <a:t>Onil</a:t>
            </a:r>
            <a:r>
              <a:rPr lang="en-US" sz="2800" dirty="0" smtClean="0"/>
              <a:t> (in English).</a:t>
            </a:r>
          </a:p>
          <a:p>
            <a:endParaRPr lang="en-US" sz="2800" dirty="0" smtClean="0"/>
          </a:p>
          <a:p>
            <a:r>
              <a:rPr lang="en-US" sz="2800" dirty="0" smtClean="0"/>
              <a:t>During breaks in classes he told us about his passion - cycling.</a:t>
            </a:r>
            <a:endParaRPr lang="pl-PL" sz="2800" dirty="0"/>
          </a:p>
        </p:txBody>
      </p:sp>
      <p:pic>
        <p:nvPicPr>
          <p:cNvPr id="6" name="Obraz 5"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7" name="Obraz 6"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pic>
        <p:nvPicPr>
          <p:cNvPr id="1026" name="Picture 2" descr="C:\Users\Slawek\Downloads\39266705_2174270989271606_2016489318725451776_n.jpg"/>
          <p:cNvPicPr>
            <a:picLocks noChangeAspect="1" noChangeArrowheads="1"/>
          </p:cNvPicPr>
          <p:nvPr/>
        </p:nvPicPr>
        <p:blipFill>
          <a:blip r:embed="rId4" cstate="print"/>
          <a:srcRect/>
          <a:stretch>
            <a:fillRect/>
          </a:stretch>
        </p:blipFill>
        <p:spPr bwMode="auto">
          <a:xfrm>
            <a:off x="741862" y="1541418"/>
            <a:ext cx="3242855" cy="4323806"/>
          </a:xfrm>
          <a:prstGeom prst="rect">
            <a:avLst/>
          </a:prstGeom>
          <a:noFill/>
        </p:spPr>
      </p:pic>
    </p:spTree>
    <p:extLst>
      <p:ext uri="{BB962C8B-B14F-4D97-AF65-F5344CB8AC3E}">
        <p14:creationId xmlns:p14="http://schemas.microsoft.com/office/powerpoint/2010/main" val="3198133259"/>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to="" calcmode="lin" valueType="num">
                                      <p:cBhvr>
                                        <p:cTn id="7" dur="1" fill="hold"/>
                                        <p:tgtEl>
                                          <p:spTgt spid="10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24297" y="1251275"/>
            <a:ext cx="8961119" cy="1086976"/>
          </a:xfrm>
        </p:spPr>
        <p:txBody>
          <a:bodyPr>
            <a:normAutofit/>
          </a:bodyPr>
          <a:lstStyle/>
          <a:p>
            <a:pPr>
              <a:buNone/>
            </a:pPr>
            <a:r>
              <a:rPr lang="pl-PL" sz="3600" dirty="0" smtClean="0"/>
              <a:t>	</a:t>
            </a:r>
            <a:r>
              <a:rPr lang="en-US" sz="3600" dirty="0" smtClean="0"/>
              <a:t>That was one of the hotel rooms.</a:t>
            </a:r>
            <a:endParaRPr lang="pl-PL" sz="3600" dirty="0"/>
          </a:p>
        </p:txBody>
      </p:sp>
      <p:pic>
        <p:nvPicPr>
          <p:cNvPr id="29697" name="Picture 1" descr="G:\Portugalia 2018\20180809_184133.jpg"/>
          <p:cNvPicPr>
            <a:picLocks noChangeAspect="1" noChangeArrowheads="1"/>
          </p:cNvPicPr>
          <p:nvPr/>
        </p:nvPicPr>
        <p:blipFill>
          <a:blip r:embed="rId2" cstate="print"/>
          <a:srcRect/>
          <a:stretch>
            <a:fillRect/>
          </a:stretch>
        </p:blipFill>
        <p:spPr bwMode="auto">
          <a:xfrm>
            <a:off x="692330" y="2821577"/>
            <a:ext cx="5277395" cy="2968535"/>
          </a:xfrm>
          <a:prstGeom prst="rect">
            <a:avLst/>
          </a:prstGeom>
          <a:noFill/>
        </p:spPr>
      </p:pic>
      <p:pic>
        <p:nvPicPr>
          <p:cNvPr id="29699" name="Picture 3" descr="G:\Portugalia 2018\20180809_184143.jpg"/>
          <p:cNvPicPr>
            <a:picLocks noChangeAspect="1" noChangeArrowheads="1"/>
          </p:cNvPicPr>
          <p:nvPr/>
        </p:nvPicPr>
        <p:blipFill>
          <a:blip r:embed="rId3" cstate="print"/>
          <a:srcRect/>
          <a:stretch>
            <a:fillRect/>
          </a:stretch>
        </p:blipFill>
        <p:spPr bwMode="auto">
          <a:xfrm>
            <a:off x="6283235" y="2834641"/>
            <a:ext cx="5201920" cy="2926080"/>
          </a:xfrm>
          <a:prstGeom prst="rect">
            <a:avLst/>
          </a:prstGeom>
          <a:noFill/>
        </p:spPr>
      </p:pic>
      <p:pic>
        <p:nvPicPr>
          <p:cNvPr id="5" name="Obraz 4" descr="C:\Users\magda\AppData\Local\Temp\Rar$DIa0.533\EU flag-Erasmus+_vect_POS.jpg"/>
          <p:cNvPicPr/>
          <p:nvPr/>
        </p:nvPicPr>
        <p:blipFill>
          <a:blip r:embed="rId4" cstate="print"/>
          <a:srcRect/>
          <a:stretch>
            <a:fillRect/>
          </a:stretch>
        </p:blipFill>
        <p:spPr bwMode="auto">
          <a:xfrm>
            <a:off x="-1" y="-1"/>
            <a:ext cx="3135087" cy="953589"/>
          </a:xfrm>
          <a:prstGeom prst="rect">
            <a:avLst/>
          </a:prstGeom>
          <a:noFill/>
          <a:ln w="9525">
            <a:noFill/>
            <a:miter lim="800000"/>
            <a:headEnd/>
            <a:tailEnd/>
          </a:ln>
        </p:spPr>
      </p:pic>
      <p:pic>
        <p:nvPicPr>
          <p:cNvPr id="6" name="Obraz 5" descr="C:\Users\magda\Desktop\logo.jpg"/>
          <p:cNvPicPr/>
          <p:nvPr/>
        </p:nvPicPr>
        <p:blipFill>
          <a:blip r:embed="rId5"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9697"/>
                                        </p:tgtEl>
                                        <p:attrNameLst>
                                          <p:attrName>style.visibility</p:attrName>
                                        </p:attrNameLst>
                                      </p:cBhvr>
                                      <p:to>
                                        <p:strVal val="visible"/>
                                      </p:to>
                                    </p:set>
                                    <p:anim to="" calcmode="lin" valueType="num">
                                      <p:cBhvr>
                                        <p:cTn id="7" dur="1" fill="hold"/>
                                        <p:tgtEl>
                                          <p:spTgt spid="2969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9699"/>
                                        </p:tgtEl>
                                        <p:attrNameLst>
                                          <p:attrName>style.visibility</p:attrName>
                                        </p:attrNameLst>
                                      </p:cBhvr>
                                      <p:to>
                                        <p:strVal val="visible"/>
                                      </p:to>
                                    </p:set>
                                    <p:anim to="" calcmode="lin" valueType="num">
                                      <p:cBhvr>
                                        <p:cTn id="12" dur="1" fill="hold"/>
                                        <p:tgtEl>
                                          <p:spTgt spid="2969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31952" y="1348233"/>
            <a:ext cx="10972800" cy="1224136"/>
          </a:xfrm>
        </p:spPr>
        <p:txBody>
          <a:bodyPr/>
          <a:lstStyle/>
          <a:p>
            <a:pPr algn="ctr">
              <a:buNone/>
            </a:pPr>
            <a:r>
              <a:rPr lang="en-US" dirty="0" smtClean="0"/>
              <a:t>The hotel had a pool which we often used.</a:t>
            </a:r>
            <a:endParaRPr lang="pl-PL" dirty="0"/>
          </a:p>
        </p:txBody>
      </p:sp>
      <p:pic>
        <p:nvPicPr>
          <p:cNvPr id="28674" name="Picture 2" descr="Znalezione obrazy dla zapytania hotel villa garden braga"/>
          <p:cNvPicPr>
            <a:picLocks noChangeAspect="1" noChangeArrowheads="1"/>
          </p:cNvPicPr>
          <p:nvPr/>
        </p:nvPicPr>
        <p:blipFill>
          <a:blip r:embed="rId2" cstate="print"/>
          <a:srcRect/>
          <a:stretch>
            <a:fillRect/>
          </a:stretch>
        </p:blipFill>
        <p:spPr bwMode="auto">
          <a:xfrm>
            <a:off x="338455" y="2403429"/>
            <a:ext cx="5238750" cy="3933826"/>
          </a:xfrm>
          <a:prstGeom prst="rect">
            <a:avLst/>
          </a:prstGeom>
          <a:noFill/>
        </p:spPr>
      </p:pic>
      <p:pic>
        <p:nvPicPr>
          <p:cNvPr id="28675" name="Picture 3" descr="G:\Portugalia 2018\20180810_183322.jpg"/>
          <p:cNvPicPr>
            <a:picLocks noChangeAspect="1" noChangeArrowheads="1"/>
          </p:cNvPicPr>
          <p:nvPr/>
        </p:nvPicPr>
        <p:blipFill>
          <a:blip r:embed="rId3" cstate="print"/>
          <a:srcRect/>
          <a:stretch>
            <a:fillRect/>
          </a:stretch>
        </p:blipFill>
        <p:spPr bwMode="auto">
          <a:xfrm>
            <a:off x="5798527" y="2416629"/>
            <a:ext cx="5984171" cy="3853543"/>
          </a:xfrm>
          <a:prstGeom prst="rect">
            <a:avLst/>
          </a:prstGeom>
          <a:noFill/>
        </p:spPr>
      </p:pic>
      <p:pic>
        <p:nvPicPr>
          <p:cNvPr id="5" name="Obraz 4" descr="C:\Users\magda\AppData\Local\Temp\Rar$DIa0.533\EU flag-Erasmus+_vect_POS.jpg"/>
          <p:cNvPicPr/>
          <p:nvPr/>
        </p:nvPicPr>
        <p:blipFill>
          <a:blip r:embed="rId4" cstate="print"/>
          <a:srcRect/>
          <a:stretch>
            <a:fillRect/>
          </a:stretch>
        </p:blipFill>
        <p:spPr bwMode="auto">
          <a:xfrm>
            <a:off x="-1" y="-1"/>
            <a:ext cx="3135087" cy="953589"/>
          </a:xfrm>
          <a:prstGeom prst="rect">
            <a:avLst/>
          </a:prstGeom>
          <a:noFill/>
          <a:ln w="9525">
            <a:noFill/>
            <a:miter lim="800000"/>
            <a:headEnd/>
            <a:tailEnd/>
          </a:ln>
        </p:spPr>
      </p:pic>
      <p:pic>
        <p:nvPicPr>
          <p:cNvPr id="6" name="Obraz 5" descr="C:\Users\magda\Desktop\logo.jpg"/>
          <p:cNvPicPr/>
          <p:nvPr/>
        </p:nvPicPr>
        <p:blipFill>
          <a:blip r:embed="rId5"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to="" calcmode="lin" valueType="num">
                                      <p:cBhvr>
                                        <p:cTn id="7" dur="1" fill="hold"/>
                                        <p:tgtEl>
                                          <p:spTgt spid="2867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 to="" calcmode="lin" valueType="num">
                                      <p:cBhvr>
                                        <p:cTn id="12" dur="1" fill="hold"/>
                                        <p:tgtEl>
                                          <p:spTgt spid="2867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3392" y="2708920"/>
            <a:ext cx="10972800" cy="1143000"/>
          </a:xfrm>
        </p:spPr>
        <p:txBody>
          <a:bodyPr>
            <a:normAutofit/>
          </a:bodyPr>
          <a:lstStyle/>
          <a:p>
            <a:r>
              <a:rPr lang="pl-PL" sz="4800" b="1" dirty="0" err="1" smtClean="0"/>
              <a:t>Our</a:t>
            </a:r>
            <a:r>
              <a:rPr lang="pl-PL" sz="4800" b="1" dirty="0" smtClean="0"/>
              <a:t> </a:t>
            </a:r>
            <a:r>
              <a:rPr lang="pl-PL" sz="4800" b="1" dirty="0" err="1" smtClean="0"/>
              <a:t>meals</a:t>
            </a:r>
            <a:endParaRPr lang="pl-PL" sz="4800" b="1" dirty="0"/>
          </a:p>
        </p:txBody>
      </p:sp>
      <p:pic>
        <p:nvPicPr>
          <p:cNvPr id="3" name="Obraz 2"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4" name="Obraz 3"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5000">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a:extLst>
              <a:ext uri="{FF2B5EF4-FFF2-40B4-BE49-F238E27FC236}">
                <a16:creationId xmlns:a16="http://schemas.microsoft.com/office/drawing/2014/main" id="{D57EBFF5-9C3A-4EBC-B28A-ACA39C10D63C}"/>
              </a:ext>
            </a:extLst>
          </p:cNvPr>
          <p:cNvPicPr>
            <a:picLocks noChangeAspect="1"/>
          </p:cNvPicPr>
          <p:nvPr/>
        </p:nvPicPr>
        <p:blipFill>
          <a:blip r:embed="rId2" cstate="print"/>
          <a:stretch>
            <a:fillRect/>
          </a:stretch>
        </p:blipFill>
        <p:spPr>
          <a:xfrm>
            <a:off x="3100388" y="0"/>
            <a:ext cx="4638675" cy="6184900"/>
          </a:xfrm>
          <a:prstGeom prst="rect">
            <a:avLst/>
          </a:prstGeom>
        </p:spPr>
      </p:pic>
      <p:sp>
        <p:nvSpPr>
          <p:cNvPr id="4" name="Rectangle 1">
            <a:extLst>
              <a:ext uri="{FF2B5EF4-FFF2-40B4-BE49-F238E27FC236}">
                <a16:creationId xmlns:a16="http://schemas.microsoft.com/office/drawing/2014/main" id="{26FE8E86-5CB5-4AD7-93A6-08D917E0CA13}"/>
              </a:ext>
            </a:extLst>
          </p:cNvPr>
          <p:cNvSpPr>
            <a:spLocks noGrp="1" noChangeArrowheads="1"/>
          </p:cNvSpPr>
          <p:nvPr>
            <p:ph type="ctrTitle"/>
          </p:nvPr>
        </p:nvSpPr>
        <p:spPr bwMode="auto">
          <a:xfrm>
            <a:off x="3321423" y="200818"/>
            <a:ext cx="25952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eaLnBrk="0" fontAlgn="base" hangingPunct="0">
              <a:lnSpc>
                <a:spcPct val="100000"/>
              </a:lnSpc>
              <a:spcAft>
                <a:spcPct val="0"/>
              </a:spcAft>
            </a:pPr>
            <a:r>
              <a:rPr lang="pl-PL" altLang="pl-PL" sz="2800" b="1" dirty="0" smtClean="0">
                <a:solidFill>
                  <a:srgbClr val="131313"/>
                </a:solidFill>
                <a:latin typeface="Arial" panose="020B0604020202020204" pitchFamily="34" charset="0"/>
              </a:rPr>
              <a:t>BREAKFAST</a:t>
            </a:r>
            <a:endParaRPr kumimoji="0" lang="pl-PL" altLang="pl-PL" sz="2800" b="1" i="0" u="none" strike="noStrike" cap="none" normalizeH="0" baseline="0" dirty="0">
              <a:ln>
                <a:noFill/>
              </a:ln>
              <a:solidFill>
                <a:srgbClr val="131313"/>
              </a:solidFill>
              <a:latin typeface="Arial" panose="020B0604020202020204" pitchFamily="34" charset="0"/>
            </a:endParaRPr>
          </a:p>
        </p:txBody>
      </p:sp>
      <p:pic>
        <p:nvPicPr>
          <p:cNvPr id="12" name="Obraz 11">
            <a:extLst>
              <a:ext uri="{FF2B5EF4-FFF2-40B4-BE49-F238E27FC236}">
                <a16:creationId xmlns:a16="http://schemas.microsoft.com/office/drawing/2014/main" id="{D541222A-DA45-4EAA-A46D-28DB03EECA40}"/>
              </a:ext>
            </a:extLst>
          </p:cNvPr>
          <p:cNvPicPr>
            <a:picLocks noChangeAspect="1"/>
          </p:cNvPicPr>
          <p:nvPr/>
        </p:nvPicPr>
        <p:blipFill>
          <a:blip r:embed="rId3" cstate="print"/>
          <a:stretch>
            <a:fillRect/>
          </a:stretch>
        </p:blipFill>
        <p:spPr>
          <a:xfrm>
            <a:off x="0" y="1193800"/>
            <a:ext cx="4248150" cy="5664200"/>
          </a:xfrm>
          <a:prstGeom prst="rect">
            <a:avLst/>
          </a:prstGeom>
        </p:spPr>
      </p:pic>
      <p:pic>
        <p:nvPicPr>
          <p:cNvPr id="9" name="Obraz 8">
            <a:extLst>
              <a:ext uri="{FF2B5EF4-FFF2-40B4-BE49-F238E27FC236}">
                <a16:creationId xmlns:a16="http://schemas.microsoft.com/office/drawing/2014/main" id="{A9A4CA22-753D-41EC-A186-8B45DF54EC1F}"/>
              </a:ext>
            </a:extLst>
          </p:cNvPr>
          <p:cNvPicPr>
            <a:picLocks noChangeAspect="1"/>
          </p:cNvPicPr>
          <p:nvPr/>
        </p:nvPicPr>
        <p:blipFill>
          <a:blip r:embed="rId4" cstate="print"/>
          <a:stretch>
            <a:fillRect/>
          </a:stretch>
        </p:blipFill>
        <p:spPr>
          <a:xfrm>
            <a:off x="6921499" y="773112"/>
            <a:ext cx="5270500" cy="3952875"/>
          </a:xfrm>
          <a:prstGeom prst="rect">
            <a:avLst/>
          </a:prstGeom>
        </p:spPr>
      </p:pic>
      <p:sp>
        <p:nvSpPr>
          <p:cNvPr id="19" name="Dymek mowy: prostokąt z zaokrąglonymi rogami 18">
            <a:extLst>
              <a:ext uri="{FF2B5EF4-FFF2-40B4-BE49-F238E27FC236}">
                <a16:creationId xmlns:a16="http://schemas.microsoft.com/office/drawing/2014/main" id="{2F735299-009B-4B92-B0DE-A422E3995078}"/>
              </a:ext>
            </a:extLst>
          </p:cNvPr>
          <p:cNvSpPr/>
          <p:nvPr/>
        </p:nvSpPr>
        <p:spPr>
          <a:xfrm>
            <a:off x="5524502" y="910432"/>
            <a:ext cx="3911598" cy="566736"/>
          </a:xfrm>
          <a:prstGeom prst="wedgeRoundRectCallout">
            <a:avLst>
              <a:gd name="adj1" fmla="val -49798"/>
              <a:gd name="adj2" fmla="val 178597"/>
              <a:gd name="adj3" fmla="val 16667"/>
            </a:avLst>
          </a:prstGeom>
          <a:solidFill>
            <a:schemeClr val="bg1">
              <a:alpha val="59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pl-PL" dirty="0" err="1" smtClean="0">
                <a:solidFill>
                  <a:srgbClr val="131313"/>
                </a:solidFill>
              </a:rPr>
              <a:t>Local</a:t>
            </a:r>
            <a:r>
              <a:rPr lang="pl-PL" dirty="0" smtClean="0">
                <a:solidFill>
                  <a:srgbClr val="131313"/>
                </a:solidFill>
              </a:rPr>
              <a:t> products </a:t>
            </a:r>
            <a:r>
              <a:rPr lang="pl-PL" dirty="0" err="1" smtClean="0">
                <a:solidFill>
                  <a:srgbClr val="131313"/>
                </a:solidFill>
              </a:rPr>
              <a:t>were</a:t>
            </a:r>
            <a:r>
              <a:rPr lang="pl-PL" dirty="0" smtClean="0">
                <a:solidFill>
                  <a:srgbClr val="131313"/>
                </a:solidFill>
              </a:rPr>
              <a:t> </a:t>
            </a:r>
            <a:r>
              <a:rPr lang="pl-PL" dirty="0" err="1" smtClean="0">
                <a:solidFill>
                  <a:srgbClr val="131313"/>
                </a:solidFill>
              </a:rPr>
              <a:t>edible</a:t>
            </a:r>
            <a:endParaRPr lang="pl-PL" dirty="0">
              <a:solidFill>
                <a:srgbClr val="131313"/>
              </a:solidFill>
            </a:endParaRPr>
          </a:p>
        </p:txBody>
      </p:sp>
      <p:sp>
        <p:nvSpPr>
          <p:cNvPr id="20" name="Dymek mowy: prostokąt z zaokrąglonymi rogami 19">
            <a:extLst>
              <a:ext uri="{FF2B5EF4-FFF2-40B4-BE49-F238E27FC236}">
                <a16:creationId xmlns:a16="http://schemas.microsoft.com/office/drawing/2014/main" id="{585497E0-60AE-42B7-985F-08A8EEC6F944}"/>
              </a:ext>
            </a:extLst>
          </p:cNvPr>
          <p:cNvSpPr/>
          <p:nvPr/>
        </p:nvSpPr>
        <p:spPr>
          <a:xfrm>
            <a:off x="4045738" y="6141225"/>
            <a:ext cx="4158462" cy="566736"/>
          </a:xfrm>
          <a:prstGeom prst="wedgeRoundRectCallout">
            <a:avLst>
              <a:gd name="adj1" fmla="val -99471"/>
              <a:gd name="adj2" fmla="val -117202"/>
              <a:gd name="adj3" fmla="val 16667"/>
            </a:avLst>
          </a:prstGeom>
          <a:solidFill>
            <a:schemeClr val="bg1">
              <a:alpha val="59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pl-PL" dirty="0" smtClean="0">
                <a:solidFill>
                  <a:srgbClr val="131313"/>
                </a:solidFill>
              </a:rPr>
              <a:t>F</a:t>
            </a:r>
            <a:r>
              <a:rPr lang="en-US" dirty="0" err="1" smtClean="0">
                <a:solidFill>
                  <a:srgbClr val="131313"/>
                </a:solidFill>
              </a:rPr>
              <a:t>resh</a:t>
            </a:r>
            <a:r>
              <a:rPr lang="en-US" dirty="0" smtClean="0">
                <a:solidFill>
                  <a:srgbClr val="131313"/>
                </a:solidFill>
              </a:rPr>
              <a:t> fruit, sometimes from a can</a:t>
            </a:r>
            <a:endParaRPr lang="pl-PL" dirty="0">
              <a:solidFill>
                <a:srgbClr val="131313"/>
              </a:solidFill>
            </a:endParaRPr>
          </a:p>
        </p:txBody>
      </p:sp>
      <p:sp>
        <p:nvSpPr>
          <p:cNvPr id="21" name="Dymek mowy: prostokąt z zaokrąglonymi rogami 20">
            <a:extLst>
              <a:ext uri="{FF2B5EF4-FFF2-40B4-BE49-F238E27FC236}">
                <a16:creationId xmlns:a16="http://schemas.microsoft.com/office/drawing/2014/main" id="{B6A15F53-A6F7-428B-AA5D-2664B33446A2}"/>
              </a:ext>
            </a:extLst>
          </p:cNvPr>
          <p:cNvSpPr/>
          <p:nvPr/>
        </p:nvSpPr>
        <p:spPr>
          <a:xfrm>
            <a:off x="7739063" y="5215731"/>
            <a:ext cx="2865437" cy="566736"/>
          </a:xfrm>
          <a:prstGeom prst="wedgeRoundRectCallout">
            <a:avLst>
              <a:gd name="adj1" fmla="val -35157"/>
              <a:gd name="adj2" fmla="val -363701"/>
              <a:gd name="adj3" fmla="val 16667"/>
            </a:avLst>
          </a:prstGeom>
          <a:solidFill>
            <a:schemeClr val="bg1">
              <a:alpha val="59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pl-PL" dirty="0" err="1" smtClean="0">
                <a:solidFill>
                  <a:srgbClr val="131313"/>
                </a:solidFill>
              </a:rPr>
              <a:t>The</a:t>
            </a:r>
            <a:r>
              <a:rPr lang="pl-PL" dirty="0" smtClean="0">
                <a:solidFill>
                  <a:srgbClr val="131313"/>
                </a:solidFill>
              </a:rPr>
              <a:t> </a:t>
            </a:r>
            <a:r>
              <a:rPr lang="pl-PL" dirty="0" err="1" smtClean="0">
                <a:solidFill>
                  <a:srgbClr val="131313"/>
                </a:solidFill>
              </a:rPr>
              <a:t>cupcakes</a:t>
            </a:r>
            <a:r>
              <a:rPr lang="pl-PL" dirty="0" smtClean="0">
                <a:solidFill>
                  <a:srgbClr val="131313"/>
                </a:solidFill>
              </a:rPr>
              <a:t> </a:t>
            </a:r>
            <a:r>
              <a:rPr lang="pl-PL" dirty="0" err="1" smtClean="0">
                <a:solidFill>
                  <a:srgbClr val="131313"/>
                </a:solidFill>
              </a:rPr>
              <a:t>were</a:t>
            </a:r>
            <a:r>
              <a:rPr lang="pl-PL" dirty="0" smtClean="0">
                <a:solidFill>
                  <a:srgbClr val="131313"/>
                </a:solidFill>
              </a:rPr>
              <a:t> </a:t>
            </a:r>
            <a:r>
              <a:rPr lang="pl-PL" dirty="0" err="1" smtClean="0">
                <a:solidFill>
                  <a:srgbClr val="131313"/>
                </a:solidFill>
              </a:rPr>
              <a:t>yummy</a:t>
            </a:r>
            <a:endParaRPr lang="pl-PL" dirty="0">
              <a:solidFill>
                <a:srgbClr val="131313"/>
              </a:solidFill>
            </a:endParaRPr>
          </a:p>
        </p:txBody>
      </p:sp>
      <p:sp>
        <p:nvSpPr>
          <p:cNvPr id="23" name="Dymek mowy: prostokąt z zaokrąglonymi rogami 22">
            <a:extLst>
              <a:ext uri="{FF2B5EF4-FFF2-40B4-BE49-F238E27FC236}">
                <a16:creationId xmlns:a16="http://schemas.microsoft.com/office/drawing/2014/main" id="{CD5C25AD-727E-459F-BBB5-9ED36A878431}"/>
              </a:ext>
            </a:extLst>
          </p:cNvPr>
          <p:cNvSpPr/>
          <p:nvPr/>
        </p:nvSpPr>
        <p:spPr>
          <a:xfrm>
            <a:off x="9205909" y="4486673"/>
            <a:ext cx="2428879" cy="566736"/>
          </a:xfrm>
          <a:prstGeom prst="wedgeRoundRectCallout">
            <a:avLst>
              <a:gd name="adj1" fmla="val 38568"/>
              <a:gd name="adj2" fmla="val -392833"/>
              <a:gd name="adj3" fmla="val 16667"/>
            </a:avLst>
          </a:prstGeom>
          <a:solidFill>
            <a:schemeClr val="bg1">
              <a:alpha val="59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pl-PL" dirty="0" err="1" smtClean="0">
                <a:solidFill>
                  <a:srgbClr val="131313"/>
                </a:solidFill>
              </a:rPr>
              <a:t>Coffee</a:t>
            </a:r>
            <a:r>
              <a:rPr lang="pl-PL" dirty="0" smtClean="0">
                <a:solidFill>
                  <a:srgbClr val="131313"/>
                </a:solidFill>
              </a:rPr>
              <a:t> </a:t>
            </a:r>
            <a:r>
              <a:rPr lang="pl-PL" dirty="0" err="1" smtClean="0">
                <a:solidFill>
                  <a:srgbClr val="131313"/>
                </a:solidFill>
              </a:rPr>
              <a:t>instead</a:t>
            </a:r>
            <a:r>
              <a:rPr lang="pl-PL" dirty="0" smtClean="0">
                <a:solidFill>
                  <a:srgbClr val="131313"/>
                </a:solidFill>
              </a:rPr>
              <a:t> of </a:t>
            </a:r>
            <a:r>
              <a:rPr lang="pl-PL" dirty="0" err="1" smtClean="0">
                <a:solidFill>
                  <a:srgbClr val="131313"/>
                </a:solidFill>
              </a:rPr>
              <a:t>sleep</a:t>
            </a:r>
            <a:endParaRPr lang="pl-PL" dirty="0">
              <a:solidFill>
                <a:srgbClr val="131313"/>
              </a:solidFill>
            </a:endParaRPr>
          </a:p>
        </p:txBody>
      </p:sp>
      <p:pic>
        <p:nvPicPr>
          <p:cNvPr id="10" name="Obraz 9" descr="C:\Users\magda\AppData\Local\Temp\Rar$DIa0.533\EU flag-Erasmus+_vect_POS.jpg"/>
          <p:cNvPicPr/>
          <p:nvPr/>
        </p:nvPicPr>
        <p:blipFill>
          <a:blip r:embed="rId5" cstate="print"/>
          <a:srcRect/>
          <a:stretch>
            <a:fillRect/>
          </a:stretch>
        </p:blipFill>
        <p:spPr bwMode="auto">
          <a:xfrm>
            <a:off x="0" y="0"/>
            <a:ext cx="3135087" cy="953589"/>
          </a:xfrm>
          <a:prstGeom prst="rect">
            <a:avLst/>
          </a:prstGeom>
          <a:noFill/>
          <a:ln w="9525">
            <a:noFill/>
            <a:miter lim="800000"/>
            <a:headEnd/>
            <a:tailEnd/>
          </a:ln>
        </p:spPr>
      </p:pic>
      <p:pic>
        <p:nvPicPr>
          <p:cNvPr id="11" name="Obraz 10" descr="C:\Users\magda\Desktop\logo.jpg"/>
          <p:cNvPicPr/>
          <p:nvPr/>
        </p:nvPicPr>
        <p:blipFill>
          <a:blip r:embed="rId6"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3513503918"/>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to="" calcmode="lin" valueType="num">
                                      <p:cBhvr>
                                        <p:cTn id="7" dur="1" fill="hold"/>
                                        <p:tgtEl>
                                          <p:spTgt spid="2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to="" calcmode="lin" valueType="num">
                                      <p:cBhvr>
                                        <p:cTn id="12" dur="1" fill="hold"/>
                                        <p:tgtEl>
                                          <p:spTgt spid="1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to="" calcmode="lin" valueType="num">
                                      <p:cBhvr>
                                        <p:cTn id="17" dur="1" fill="hold"/>
                                        <p:tgtEl>
                                          <p:spTgt spid="21"/>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to="" calcmode="lin" valueType="num">
                                      <p:cBhvr>
                                        <p:cTn id="22" dur="1" fill="hold"/>
                                        <p:tgtEl>
                                          <p:spTgt spid="2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26FE8E86-5CB5-4AD7-93A6-08D917E0CA13}"/>
              </a:ext>
            </a:extLst>
          </p:cNvPr>
          <p:cNvSpPr>
            <a:spLocks noGrp="1" noChangeArrowheads="1"/>
          </p:cNvSpPr>
          <p:nvPr>
            <p:ph type="ctrTitle"/>
          </p:nvPr>
        </p:nvSpPr>
        <p:spPr bwMode="auto">
          <a:xfrm>
            <a:off x="3931920" y="242721"/>
            <a:ext cx="61395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eaLnBrk="0" fontAlgn="base" hangingPunct="0">
              <a:lnSpc>
                <a:spcPct val="100000"/>
              </a:lnSpc>
              <a:spcAft>
                <a:spcPct val="0"/>
              </a:spcAft>
            </a:pPr>
            <a:r>
              <a:rPr lang="pl-PL" altLang="pl-PL" sz="2800" b="1" dirty="0" smtClean="0">
                <a:solidFill>
                  <a:srgbClr val="131313"/>
                </a:solidFill>
                <a:latin typeface="Arial" panose="020B0604020202020204" pitchFamily="34" charset="0"/>
              </a:rPr>
              <a:t>3-COURSE DINNER AND COFFE </a:t>
            </a:r>
            <a:r>
              <a:rPr lang="pl-PL" altLang="pl-PL" sz="2800" b="1" dirty="0" smtClean="0">
                <a:solidFill>
                  <a:srgbClr val="131313"/>
                </a:solidFill>
                <a:latin typeface="Arial" panose="020B0604020202020204" pitchFamily="34" charset="0"/>
                <a:sym typeface="Wingdings" panose="05000000000000000000" pitchFamily="2" charset="2"/>
              </a:rPr>
              <a:t></a:t>
            </a:r>
            <a:endParaRPr kumimoji="0" lang="pl-PL" altLang="pl-PL" sz="2800" b="1" i="0" u="none" strike="noStrike" cap="none" normalizeH="0" baseline="0" dirty="0">
              <a:ln>
                <a:noFill/>
              </a:ln>
              <a:solidFill>
                <a:srgbClr val="131313"/>
              </a:solidFill>
              <a:latin typeface="+mn-lt"/>
            </a:endParaRPr>
          </a:p>
        </p:txBody>
      </p:sp>
      <p:pic>
        <p:nvPicPr>
          <p:cNvPr id="2" name="Obraz 1">
            <a:extLst>
              <a:ext uri="{FF2B5EF4-FFF2-40B4-BE49-F238E27FC236}">
                <a16:creationId xmlns:a16="http://schemas.microsoft.com/office/drawing/2014/main" id="{A11FD106-5A88-4BA6-BED4-54D406ECC523}"/>
              </a:ext>
            </a:extLst>
          </p:cNvPr>
          <p:cNvPicPr>
            <a:picLocks noChangeAspect="1"/>
          </p:cNvPicPr>
          <p:nvPr/>
        </p:nvPicPr>
        <p:blipFill>
          <a:blip r:embed="rId2" cstate="print"/>
          <a:stretch>
            <a:fillRect/>
          </a:stretch>
        </p:blipFill>
        <p:spPr>
          <a:xfrm>
            <a:off x="171450" y="1144390"/>
            <a:ext cx="2827883" cy="3770510"/>
          </a:xfrm>
          <a:prstGeom prst="rect">
            <a:avLst/>
          </a:prstGeom>
        </p:spPr>
      </p:pic>
      <p:pic>
        <p:nvPicPr>
          <p:cNvPr id="3" name="Obraz 2">
            <a:extLst>
              <a:ext uri="{FF2B5EF4-FFF2-40B4-BE49-F238E27FC236}">
                <a16:creationId xmlns:a16="http://schemas.microsoft.com/office/drawing/2014/main" id="{7856694D-F4B8-4ADA-865E-E360455C798A}"/>
              </a:ext>
            </a:extLst>
          </p:cNvPr>
          <p:cNvPicPr>
            <a:picLocks noChangeAspect="1"/>
          </p:cNvPicPr>
          <p:nvPr/>
        </p:nvPicPr>
        <p:blipFill rotWithShape="1">
          <a:blip r:embed="rId3" cstate="print"/>
          <a:srcRect l="20555" r="11667"/>
          <a:stretch/>
        </p:blipFill>
        <p:spPr>
          <a:xfrm>
            <a:off x="3243486" y="1144390"/>
            <a:ext cx="3407424" cy="3770510"/>
          </a:xfrm>
          <a:prstGeom prst="rect">
            <a:avLst/>
          </a:prstGeom>
        </p:spPr>
      </p:pic>
      <p:pic>
        <p:nvPicPr>
          <p:cNvPr id="7" name="Obraz 6">
            <a:extLst>
              <a:ext uri="{FF2B5EF4-FFF2-40B4-BE49-F238E27FC236}">
                <a16:creationId xmlns:a16="http://schemas.microsoft.com/office/drawing/2014/main" id="{B4AE64C7-8039-432B-A1FB-129EC41F12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167"/>
          <a:stretch/>
        </p:blipFill>
        <p:spPr>
          <a:xfrm>
            <a:off x="7956778" y="1144390"/>
            <a:ext cx="4063772" cy="3770510"/>
          </a:xfrm>
          <a:prstGeom prst="rect">
            <a:avLst/>
          </a:prstGeom>
        </p:spPr>
      </p:pic>
      <p:sp>
        <p:nvSpPr>
          <p:cNvPr id="10" name="Strzałka: wygięta 9">
            <a:extLst>
              <a:ext uri="{FF2B5EF4-FFF2-40B4-BE49-F238E27FC236}">
                <a16:creationId xmlns:a16="http://schemas.microsoft.com/office/drawing/2014/main" id="{8113783D-F433-45C1-9E43-9C6E6A3BB914}"/>
              </a:ext>
            </a:extLst>
          </p:cNvPr>
          <p:cNvSpPr/>
          <p:nvPr/>
        </p:nvSpPr>
        <p:spPr>
          <a:xfrm rot="16200000">
            <a:off x="7632700" y="2514383"/>
            <a:ext cx="3022600" cy="5181600"/>
          </a:xfrm>
          <a:prstGeom prst="bentArrow">
            <a:avLst/>
          </a:prstGeom>
          <a:gradFill>
            <a:gsLst>
              <a:gs pos="0">
                <a:schemeClr val="accent1">
                  <a:lumMod val="5000"/>
                  <a:lumOff val="95000"/>
                </a:schemeClr>
              </a:gs>
              <a:gs pos="100000">
                <a:schemeClr val="accent1">
                  <a:lumMod val="30000"/>
                  <a:lumOff val="70000"/>
                  <a:alpha val="0"/>
                </a:schemeClr>
              </a:gs>
            </a:gsLst>
            <a:lin ang="18900000" scaled="1"/>
          </a:gra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pl-PL" dirty="0">
              <a:solidFill>
                <a:schemeClr val="tx1"/>
              </a:solidFill>
            </a:endParaRPr>
          </a:p>
        </p:txBody>
      </p:sp>
      <p:sp>
        <p:nvSpPr>
          <p:cNvPr id="11" name="pole tekstowe 10">
            <a:extLst>
              <a:ext uri="{FF2B5EF4-FFF2-40B4-BE49-F238E27FC236}">
                <a16:creationId xmlns:a16="http://schemas.microsoft.com/office/drawing/2014/main" id="{D56CFC71-20F9-4983-B9EB-B85D7B6BDCCF}"/>
              </a:ext>
            </a:extLst>
          </p:cNvPr>
          <p:cNvSpPr txBox="1"/>
          <p:nvPr/>
        </p:nvSpPr>
        <p:spPr>
          <a:xfrm>
            <a:off x="171450" y="5105183"/>
            <a:ext cx="2827883" cy="646331"/>
          </a:xfrm>
          <a:prstGeom prst="rect">
            <a:avLst/>
          </a:prstGeom>
          <a:noFill/>
        </p:spPr>
        <p:txBody>
          <a:bodyPr wrap="square" rtlCol="0">
            <a:spAutoFit/>
          </a:bodyPr>
          <a:lstStyle/>
          <a:p>
            <a:pPr algn="ctr"/>
            <a:r>
              <a:rPr lang="pl-PL" dirty="0" smtClean="0">
                <a:solidFill>
                  <a:srgbClr val="131313"/>
                </a:solidFill>
              </a:rPr>
              <a:t>S</a:t>
            </a:r>
            <a:r>
              <a:rPr lang="en-US" dirty="0" err="1" smtClean="0">
                <a:solidFill>
                  <a:srgbClr val="131313"/>
                </a:solidFill>
              </a:rPr>
              <a:t>oup</a:t>
            </a:r>
            <a:r>
              <a:rPr lang="pl-PL" dirty="0" smtClean="0">
                <a:solidFill>
                  <a:srgbClr val="131313"/>
                </a:solidFill>
              </a:rPr>
              <a:t>,</a:t>
            </a:r>
            <a:r>
              <a:rPr lang="en-US" dirty="0" smtClean="0">
                <a:solidFill>
                  <a:srgbClr val="131313"/>
                </a:solidFill>
              </a:rPr>
              <a:t> tasted better than it looked</a:t>
            </a:r>
            <a:endParaRPr lang="pl-PL" dirty="0">
              <a:solidFill>
                <a:srgbClr val="131313"/>
              </a:solidFill>
            </a:endParaRPr>
          </a:p>
        </p:txBody>
      </p:sp>
      <p:sp>
        <p:nvSpPr>
          <p:cNvPr id="22" name="pole tekstowe 21">
            <a:extLst>
              <a:ext uri="{FF2B5EF4-FFF2-40B4-BE49-F238E27FC236}">
                <a16:creationId xmlns:a16="http://schemas.microsoft.com/office/drawing/2014/main" id="{75B0A836-2D53-4A80-9DAF-DEBF740F6529}"/>
              </a:ext>
            </a:extLst>
          </p:cNvPr>
          <p:cNvSpPr txBox="1"/>
          <p:nvPr/>
        </p:nvSpPr>
        <p:spPr>
          <a:xfrm>
            <a:off x="3243486" y="5165527"/>
            <a:ext cx="3407424" cy="369332"/>
          </a:xfrm>
          <a:prstGeom prst="rect">
            <a:avLst/>
          </a:prstGeom>
          <a:noFill/>
        </p:spPr>
        <p:txBody>
          <a:bodyPr wrap="square" rtlCol="0">
            <a:spAutoFit/>
          </a:bodyPr>
          <a:lstStyle/>
          <a:p>
            <a:pPr algn="ctr"/>
            <a:r>
              <a:rPr lang="pl-PL" dirty="0" smtClean="0">
                <a:solidFill>
                  <a:srgbClr val="131313"/>
                </a:solidFill>
              </a:rPr>
              <a:t>M</a:t>
            </a:r>
            <a:r>
              <a:rPr lang="en-US" dirty="0" err="1" smtClean="0">
                <a:solidFill>
                  <a:srgbClr val="131313"/>
                </a:solidFill>
              </a:rPr>
              <a:t>ain</a:t>
            </a:r>
            <a:r>
              <a:rPr lang="en-US" dirty="0" smtClean="0">
                <a:solidFill>
                  <a:srgbClr val="131313"/>
                </a:solidFill>
              </a:rPr>
              <a:t> course, always delicious</a:t>
            </a:r>
            <a:endParaRPr lang="pl-PL" dirty="0">
              <a:solidFill>
                <a:srgbClr val="131313"/>
              </a:solidFill>
            </a:endParaRPr>
          </a:p>
        </p:txBody>
      </p:sp>
      <p:sp>
        <p:nvSpPr>
          <p:cNvPr id="16" name="pole tekstowe 15">
            <a:extLst>
              <a:ext uri="{FF2B5EF4-FFF2-40B4-BE49-F238E27FC236}">
                <a16:creationId xmlns:a16="http://schemas.microsoft.com/office/drawing/2014/main" id="{F5262468-2D3B-4E0A-A8F8-0ABEF10BCED2}"/>
              </a:ext>
            </a:extLst>
          </p:cNvPr>
          <p:cNvSpPr txBox="1"/>
          <p:nvPr/>
        </p:nvSpPr>
        <p:spPr>
          <a:xfrm>
            <a:off x="7644135" y="6211669"/>
            <a:ext cx="4063772" cy="369332"/>
          </a:xfrm>
          <a:prstGeom prst="rect">
            <a:avLst/>
          </a:prstGeom>
          <a:noFill/>
        </p:spPr>
        <p:txBody>
          <a:bodyPr wrap="square" rtlCol="0">
            <a:spAutoFit/>
          </a:bodyPr>
          <a:lstStyle/>
          <a:p>
            <a:pPr algn="ctr"/>
            <a:r>
              <a:rPr lang="pl-PL" dirty="0" err="1" smtClean="0">
                <a:solidFill>
                  <a:srgbClr val="131313"/>
                </a:solidFill>
              </a:rPr>
              <a:t>There</a:t>
            </a:r>
            <a:r>
              <a:rPr lang="pl-PL" dirty="0" smtClean="0">
                <a:solidFill>
                  <a:srgbClr val="131313"/>
                </a:solidFill>
              </a:rPr>
              <a:t> was </a:t>
            </a:r>
            <a:r>
              <a:rPr lang="pl-PL" dirty="0" err="1" smtClean="0">
                <a:solidFill>
                  <a:srgbClr val="131313"/>
                </a:solidFill>
              </a:rPr>
              <a:t>dessert</a:t>
            </a:r>
            <a:r>
              <a:rPr lang="pl-PL" dirty="0" smtClean="0">
                <a:solidFill>
                  <a:srgbClr val="131313"/>
                </a:solidFill>
              </a:rPr>
              <a:t>! </a:t>
            </a:r>
            <a:r>
              <a:rPr lang="en-US" dirty="0" smtClean="0">
                <a:solidFill>
                  <a:srgbClr val="131313"/>
                </a:solidFill>
              </a:rPr>
              <a:t>but did not survive</a:t>
            </a:r>
            <a:endParaRPr lang="pl-PL" dirty="0">
              <a:solidFill>
                <a:srgbClr val="131313"/>
              </a:solidFill>
            </a:endParaRPr>
          </a:p>
        </p:txBody>
      </p:sp>
      <p:pic>
        <p:nvPicPr>
          <p:cNvPr id="5123" name="Picture 3" descr="Znalezione obrazy dla zapytania clipart cookie">
            <a:extLst>
              <a:ext uri="{FF2B5EF4-FFF2-40B4-BE49-F238E27FC236}">
                <a16:creationId xmlns:a16="http://schemas.microsoft.com/office/drawing/2014/main" id="{793DB7AB-69BE-475A-86A4-ED3E9287FD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4914" y="988914"/>
            <a:ext cx="2193161" cy="2760445"/>
          </a:xfrm>
          <a:prstGeom prst="rect">
            <a:avLst/>
          </a:prstGeom>
          <a:noFill/>
          <a:extLst>
            <a:ext uri="{909E8E84-426E-40DD-AFC4-6F175D3DCCD1}">
              <a14:hiddenFill xmlns:a14="http://schemas.microsoft.com/office/drawing/2010/main">
                <a:solidFill>
                  <a:srgbClr val="FFFFFF"/>
                </a:solidFill>
              </a14:hiddenFill>
            </a:ext>
          </a:extLst>
        </p:spPr>
      </p:pic>
      <p:sp>
        <p:nvSpPr>
          <p:cNvPr id="17" name="Prostokąt 16">
            <a:extLst>
              <a:ext uri="{FF2B5EF4-FFF2-40B4-BE49-F238E27FC236}">
                <a16:creationId xmlns:a16="http://schemas.microsoft.com/office/drawing/2014/main" id="{0054A485-7670-49E6-A1C3-188264825B39}"/>
              </a:ext>
            </a:extLst>
          </p:cNvPr>
          <p:cNvSpPr/>
          <p:nvPr/>
        </p:nvSpPr>
        <p:spPr>
          <a:xfrm rot="19698841">
            <a:off x="8543534" y="1640576"/>
            <a:ext cx="3143856" cy="1754326"/>
          </a:xfrm>
          <a:prstGeom prst="rect">
            <a:avLst/>
          </a:prstGeom>
          <a:noFill/>
        </p:spPr>
        <p:txBody>
          <a:bodyPr wrap="square" lIns="91440" tIns="45720" rIns="91440" bIns="45720">
            <a:spAutoFit/>
          </a:bodyPr>
          <a:lstStyle/>
          <a:p>
            <a:pPr algn="ctr"/>
            <a:r>
              <a:rPr lang="pl-PL" sz="5400" b="1" dirty="0">
                <a:ln w="22225">
                  <a:solidFill>
                    <a:schemeClr val="accent2"/>
                  </a:solidFill>
                  <a:prstDash val="solid"/>
                </a:ln>
                <a:solidFill>
                  <a:schemeClr val="accent2">
                    <a:lumMod val="40000"/>
                    <a:lumOff val="60000"/>
                  </a:schemeClr>
                </a:solidFill>
              </a:rPr>
              <a:t> Espresso </a:t>
            </a:r>
            <a:r>
              <a:rPr lang="pl-PL" sz="5400" b="1" dirty="0">
                <a:ln w="22225">
                  <a:solidFill>
                    <a:schemeClr val="accent2"/>
                  </a:solidFill>
                  <a:prstDash val="solid"/>
                </a:ln>
                <a:solidFill>
                  <a:schemeClr val="accent2">
                    <a:lumMod val="40000"/>
                    <a:lumOff val="60000"/>
                  </a:schemeClr>
                </a:solidFill>
                <a:sym typeface="Wingdings" panose="05000000000000000000" pitchFamily="2" charset="2"/>
              </a:rPr>
              <a:t></a:t>
            </a:r>
            <a:endParaRPr lang="pl-PL" sz="5400" b="1" cap="none" spc="0" dirty="0">
              <a:ln w="22225">
                <a:solidFill>
                  <a:schemeClr val="accent2"/>
                </a:solidFill>
                <a:prstDash val="solid"/>
              </a:ln>
              <a:solidFill>
                <a:schemeClr val="accent2">
                  <a:lumMod val="40000"/>
                  <a:lumOff val="60000"/>
                </a:schemeClr>
              </a:solidFill>
              <a:effectLst/>
            </a:endParaRPr>
          </a:p>
        </p:txBody>
      </p:sp>
      <p:pic>
        <p:nvPicPr>
          <p:cNvPr id="12" name="Obraz 11" descr="C:\Users\magda\AppData\Local\Temp\Rar$DIa0.533\EU flag-Erasmus+_vect_POS.jpg"/>
          <p:cNvPicPr/>
          <p:nvPr/>
        </p:nvPicPr>
        <p:blipFill>
          <a:blip r:embed="rId6" cstate="print"/>
          <a:srcRect/>
          <a:stretch>
            <a:fillRect/>
          </a:stretch>
        </p:blipFill>
        <p:spPr bwMode="auto">
          <a:xfrm>
            <a:off x="-1" y="-1"/>
            <a:ext cx="3135087" cy="953589"/>
          </a:xfrm>
          <a:prstGeom prst="rect">
            <a:avLst/>
          </a:prstGeom>
          <a:noFill/>
          <a:ln w="9525">
            <a:noFill/>
            <a:miter lim="800000"/>
            <a:headEnd/>
            <a:tailEnd/>
          </a:ln>
        </p:spPr>
      </p:pic>
      <p:pic>
        <p:nvPicPr>
          <p:cNvPr id="13" name="Obraz 12" descr="C:\Users\magda\Desktop\logo.jpg"/>
          <p:cNvPicPr/>
          <p:nvPr/>
        </p:nvPicPr>
        <p:blipFill>
          <a:blip r:embed="rId7"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3071745566"/>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to="" calcmode="lin" valueType="num">
                                      <p:cBhvr>
                                        <p:cTn id="12" dur="1" fill="hold"/>
                                        <p:tgtEl>
                                          <p:spTgt spid="2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to="" calcmode="lin" valueType="num">
                                      <p:cBhvr>
                                        <p:cTn id="17"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26FE8E86-5CB5-4AD7-93A6-08D917E0CA13}"/>
              </a:ext>
            </a:extLst>
          </p:cNvPr>
          <p:cNvSpPr>
            <a:spLocks noGrp="1" noChangeArrowheads="1"/>
          </p:cNvSpPr>
          <p:nvPr>
            <p:ph type="ctrTitle"/>
          </p:nvPr>
        </p:nvSpPr>
        <p:spPr bwMode="auto">
          <a:xfrm>
            <a:off x="4948518" y="294948"/>
            <a:ext cx="197671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eaLnBrk="0" fontAlgn="base" hangingPunct="0">
              <a:lnSpc>
                <a:spcPct val="100000"/>
              </a:lnSpc>
              <a:spcAft>
                <a:spcPct val="0"/>
              </a:spcAft>
            </a:pPr>
            <a:r>
              <a:rPr lang="pl-PL" altLang="pl-PL" sz="2800" b="1" dirty="0" smtClean="0">
                <a:solidFill>
                  <a:srgbClr val="131313"/>
                </a:solidFill>
                <a:latin typeface="Arial" panose="020B0604020202020204" pitchFamily="34" charset="0"/>
              </a:rPr>
              <a:t>SUPPER</a:t>
            </a:r>
            <a:endParaRPr kumimoji="0" lang="pl-PL" altLang="pl-PL" sz="2800" b="1" i="0" u="none" strike="noStrike" cap="none" normalizeH="0" baseline="0" dirty="0">
              <a:ln>
                <a:noFill/>
              </a:ln>
              <a:solidFill>
                <a:srgbClr val="131313"/>
              </a:solidFill>
              <a:latin typeface="Arial" panose="020B0604020202020204" pitchFamily="34" charset="0"/>
            </a:endParaRPr>
          </a:p>
        </p:txBody>
      </p:sp>
      <p:pic>
        <p:nvPicPr>
          <p:cNvPr id="3" name="Obraz 2">
            <a:extLst>
              <a:ext uri="{FF2B5EF4-FFF2-40B4-BE49-F238E27FC236}">
                <a16:creationId xmlns:a16="http://schemas.microsoft.com/office/drawing/2014/main" id="{6DEAD4C4-035D-495C-9D80-8BF3EE978C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864" y="1044818"/>
            <a:ext cx="6366935" cy="4775201"/>
          </a:xfrm>
          <a:prstGeom prst="rect">
            <a:avLst/>
          </a:prstGeom>
        </p:spPr>
      </p:pic>
      <p:sp>
        <p:nvSpPr>
          <p:cNvPr id="5" name="pole tekstowe 4">
            <a:extLst>
              <a:ext uri="{FF2B5EF4-FFF2-40B4-BE49-F238E27FC236}">
                <a16:creationId xmlns:a16="http://schemas.microsoft.com/office/drawing/2014/main" id="{CA0A824B-2E85-4479-A0FF-21BF0A82D274}"/>
              </a:ext>
            </a:extLst>
          </p:cNvPr>
          <p:cNvSpPr txBox="1"/>
          <p:nvPr/>
        </p:nvSpPr>
        <p:spPr>
          <a:xfrm>
            <a:off x="787400" y="2246242"/>
            <a:ext cx="3467100" cy="954107"/>
          </a:xfrm>
          <a:prstGeom prst="rect">
            <a:avLst/>
          </a:prstGeom>
          <a:noFill/>
        </p:spPr>
        <p:txBody>
          <a:bodyPr wrap="square" rtlCol="0">
            <a:spAutoFit/>
          </a:bodyPr>
          <a:lstStyle/>
          <a:p>
            <a:r>
              <a:rPr lang="pl-PL" sz="2800" dirty="0" err="1" smtClean="0"/>
              <a:t>Supper</a:t>
            </a:r>
            <a:r>
              <a:rPr lang="pl-PL" sz="2800" dirty="0" smtClean="0"/>
              <a:t> was </a:t>
            </a:r>
            <a:r>
              <a:rPr lang="pl-PL" sz="2800" dirty="0" err="1" smtClean="0"/>
              <a:t>analogous</a:t>
            </a:r>
            <a:r>
              <a:rPr lang="pl-PL" sz="2800" dirty="0" smtClean="0"/>
              <a:t> to dinner :)</a:t>
            </a:r>
            <a:endParaRPr lang="pl-PL" sz="2800" dirty="0">
              <a:solidFill>
                <a:srgbClr val="131313"/>
              </a:solidFill>
            </a:endParaRPr>
          </a:p>
        </p:txBody>
      </p:sp>
      <p:pic>
        <p:nvPicPr>
          <p:cNvPr id="6" name="Obraz 5" descr="C:\Users\magda\AppData\Local\Temp\Rar$DIa0.533\EU flag-Erasmus+_vect_POS.jpg"/>
          <p:cNvPicPr/>
          <p:nvPr/>
        </p:nvPicPr>
        <p:blipFill>
          <a:blip r:embed="rId3" cstate="print"/>
          <a:srcRect/>
          <a:stretch>
            <a:fillRect/>
          </a:stretch>
        </p:blipFill>
        <p:spPr bwMode="auto">
          <a:xfrm>
            <a:off x="0" y="0"/>
            <a:ext cx="3135087" cy="953589"/>
          </a:xfrm>
          <a:prstGeom prst="rect">
            <a:avLst/>
          </a:prstGeom>
          <a:noFill/>
          <a:ln w="9525">
            <a:noFill/>
            <a:miter lim="800000"/>
            <a:headEnd/>
            <a:tailEnd/>
          </a:ln>
        </p:spPr>
      </p:pic>
      <p:pic>
        <p:nvPicPr>
          <p:cNvPr id="7" name="Obraz 6"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1480929299"/>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26FE8E86-5CB5-4AD7-93A6-08D917E0CA13}"/>
              </a:ext>
            </a:extLst>
          </p:cNvPr>
          <p:cNvSpPr>
            <a:spLocks noGrp="1" noChangeArrowheads="1"/>
          </p:cNvSpPr>
          <p:nvPr>
            <p:ph type="ctrTitle"/>
          </p:nvPr>
        </p:nvSpPr>
        <p:spPr bwMode="auto">
          <a:xfrm>
            <a:off x="4049873" y="346841"/>
            <a:ext cx="612609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eaLnBrk="0" fontAlgn="base" hangingPunct="0">
              <a:lnSpc>
                <a:spcPct val="100000"/>
              </a:lnSpc>
              <a:spcAft>
                <a:spcPct val="0"/>
              </a:spcAft>
            </a:pPr>
            <a:r>
              <a:rPr lang="pl-PL" altLang="pl-PL" sz="2800" b="1" dirty="0" smtClean="0">
                <a:solidFill>
                  <a:srgbClr val="131313"/>
                </a:solidFill>
                <a:latin typeface="Arial" panose="020B0604020202020204" pitchFamily="34" charset="0"/>
              </a:rPr>
              <a:t>SURPRISE OF THE LAST DINNER </a:t>
            </a:r>
            <a:r>
              <a:rPr lang="en-US" altLang="pl-PL" sz="2800" dirty="0">
                <a:solidFill>
                  <a:srgbClr val="C00000"/>
                </a:solidFill>
                <a:latin typeface="Arial" panose="020B0604020202020204" pitchFamily="34" charset="0"/>
              </a:rPr>
              <a:t/>
            </a:r>
            <a:br>
              <a:rPr lang="en-US" altLang="pl-PL" sz="2800" dirty="0">
                <a:solidFill>
                  <a:srgbClr val="C00000"/>
                </a:solidFill>
                <a:latin typeface="Arial" panose="020B0604020202020204" pitchFamily="34" charset="0"/>
              </a:rPr>
            </a:br>
            <a:endParaRPr kumimoji="0" lang="pl-PL" altLang="pl-PL" sz="2800" b="0" i="0" u="none" strike="noStrike" cap="none" normalizeH="0" baseline="0" dirty="0">
              <a:ln>
                <a:noFill/>
              </a:ln>
              <a:solidFill>
                <a:srgbClr val="C00000"/>
              </a:solidFill>
              <a:latin typeface="Arial" panose="020B0604020202020204" pitchFamily="34" charset="0"/>
            </a:endParaRPr>
          </a:p>
        </p:txBody>
      </p:sp>
      <p:pic>
        <p:nvPicPr>
          <p:cNvPr id="6" name="Obraz 5">
            <a:extLst>
              <a:ext uri="{FF2B5EF4-FFF2-40B4-BE49-F238E27FC236}">
                <a16:creationId xmlns:a16="http://schemas.microsoft.com/office/drawing/2014/main" id="{BDCA1EC2-594E-42CC-B526-11F6997F04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0940" y="1223788"/>
            <a:ext cx="7051255" cy="5288441"/>
          </a:xfrm>
          <a:prstGeom prst="rect">
            <a:avLst/>
          </a:prstGeom>
        </p:spPr>
      </p:pic>
      <p:pic>
        <p:nvPicPr>
          <p:cNvPr id="5" name="Obraz 4" descr="C:\Users\magda\AppData\Local\Temp\Rar$DIa0.533\EU flag-Erasmus+_vect_POS.jpg"/>
          <p:cNvPicPr/>
          <p:nvPr/>
        </p:nvPicPr>
        <p:blipFill>
          <a:blip r:embed="rId3" cstate="print"/>
          <a:srcRect/>
          <a:stretch>
            <a:fillRect/>
          </a:stretch>
        </p:blipFill>
        <p:spPr bwMode="auto">
          <a:xfrm>
            <a:off x="-1" y="-1"/>
            <a:ext cx="3135087" cy="953589"/>
          </a:xfrm>
          <a:prstGeom prst="rect">
            <a:avLst/>
          </a:prstGeom>
          <a:noFill/>
          <a:ln w="9525">
            <a:noFill/>
            <a:miter lim="800000"/>
            <a:headEnd/>
            <a:tailEnd/>
          </a:ln>
        </p:spPr>
      </p:pic>
      <p:pic>
        <p:nvPicPr>
          <p:cNvPr id="7" name="Obraz 6"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1400752036"/>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3392" y="2708920"/>
            <a:ext cx="10972800" cy="1143000"/>
          </a:xfrm>
        </p:spPr>
        <p:txBody>
          <a:bodyPr>
            <a:normAutofit/>
          </a:bodyPr>
          <a:lstStyle/>
          <a:p>
            <a:r>
              <a:rPr lang="pl-PL" sz="4800" b="1" dirty="0" err="1" smtClean="0"/>
              <a:t>Training</a:t>
            </a:r>
            <a:endParaRPr lang="pl-PL" sz="4800" b="1" dirty="0"/>
          </a:p>
        </p:txBody>
      </p:sp>
      <p:pic>
        <p:nvPicPr>
          <p:cNvPr id="3" name="Obraz 2"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4" name="Obraz 3"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5000">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26FE8E86-5CB5-4AD7-93A6-08D917E0CA13}"/>
              </a:ext>
            </a:extLst>
          </p:cNvPr>
          <p:cNvSpPr>
            <a:spLocks noGrp="1" noChangeArrowheads="1"/>
          </p:cNvSpPr>
          <p:nvPr>
            <p:ph type="ctrTitle"/>
          </p:nvPr>
        </p:nvSpPr>
        <p:spPr bwMode="auto">
          <a:xfrm>
            <a:off x="6010835" y="163451"/>
            <a:ext cx="25975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eaLnBrk="0" fontAlgn="base" hangingPunct="0">
              <a:lnSpc>
                <a:spcPct val="100000"/>
              </a:lnSpc>
              <a:spcAft>
                <a:spcPct val="0"/>
              </a:spcAft>
            </a:pPr>
            <a:r>
              <a:rPr lang="pl-PL" altLang="pl-PL" sz="4000" b="1" dirty="0" smtClean="0">
                <a:solidFill>
                  <a:srgbClr val="131313"/>
                </a:solidFill>
                <a:latin typeface="Arial" panose="020B0604020202020204" pitchFamily="34" charset="0"/>
              </a:rPr>
              <a:t>COURSE</a:t>
            </a:r>
            <a:endParaRPr kumimoji="0" lang="pl-PL" altLang="pl-PL" sz="4000" b="1" i="0" u="none" strike="noStrike" cap="none" normalizeH="0" baseline="0" dirty="0">
              <a:ln>
                <a:noFill/>
              </a:ln>
              <a:solidFill>
                <a:srgbClr val="131313"/>
              </a:solidFill>
              <a:latin typeface="+mn-lt"/>
            </a:endParaRPr>
          </a:p>
        </p:txBody>
      </p:sp>
      <p:pic>
        <p:nvPicPr>
          <p:cNvPr id="3" name="Obraz 2">
            <a:extLst>
              <a:ext uri="{FF2B5EF4-FFF2-40B4-BE49-F238E27FC236}">
                <a16:creationId xmlns:a16="http://schemas.microsoft.com/office/drawing/2014/main" id="{F846C302-D1E6-4102-A6D5-954E63BFE8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5235" y="1183341"/>
            <a:ext cx="6983922" cy="5237941"/>
          </a:xfrm>
          <a:prstGeom prst="rect">
            <a:avLst/>
          </a:prstGeom>
        </p:spPr>
      </p:pic>
      <p:pic>
        <p:nvPicPr>
          <p:cNvPr id="5" name="Obraz 4" descr="C:\Users\magda\AppData\Local\Temp\Rar$DIa0.533\EU flag-Erasmus+_vect_POS.jpg"/>
          <p:cNvPicPr/>
          <p:nvPr/>
        </p:nvPicPr>
        <p:blipFill>
          <a:blip r:embed="rId3" cstate="print"/>
          <a:srcRect/>
          <a:stretch>
            <a:fillRect/>
          </a:stretch>
        </p:blipFill>
        <p:spPr bwMode="auto">
          <a:xfrm>
            <a:off x="0" y="0"/>
            <a:ext cx="3135087" cy="953589"/>
          </a:xfrm>
          <a:prstGeom prst="rect">
            <a:avLst/>
          </a:prstGeom>
          <a:noFill/>
          <a:ln w="9525">
            <a:noFill/>
            <a:miter lim="800000"/>
            <a:headEnd/>
            <a:tailEnd/>
          </a:ln>
        </p:spPr>
      </p:pic>
      <p:pic>
        <p:nvPicPr>
          <p:cNvPr id="6" name="Obraz 5"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4118565399"/>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26FE8E86-5CB5-4AD7-93A6-08D917E0CA13}"/>
              </a:ext>
            </a:extLst>
          </p:cNvPr>
          <p:cNvSpPr>
            <a:spLocks noGrp="1" noChangeArrowheads="1"/>
          </p:cNvSpPr>
          <p:nvPr>
            <p:ph type="ctrTitle"/>
          </p:nvPr>
        </p:nvSpPr>
        <p:spPr bwMode="auto">
          <a:xfrm>
            <a:off x="7194177" y="607533"/>
            <a:ext cx="289111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eaLnBrk="0" fontAlgn="base" hangingPunct="0">
              <a:lnSpc>
                <a:spcPct val="100000"/>
              </a:lnSpc>
              <a:spcAft>
                <a:spcPct val="0"/>
              </a:spcAft>
            </a:pPr>
            <a:r>
              <a:rPr lang="pl-PL" altLang="pl-PL" sz="4000" b="1" dirty="0" smtClean="0">
                <a:solidFill>
                  <a:srgbClr val="131313"/>
                </a:solidFill>
                <a:latin typeface="Arial" panose="020B0604020202020204" pitchFamily="34" charset="0"/>
              </a:rPr>
              <a:t>OUR TEACHER</a:t>
            </a:r>
            <a:endParaRPr kumimoji="0" lang="pl-PL" altLang="pl-PL" sz="4000" b="1" i="0" u="none" strike="noStrike" cap="none" normalizeH="0" baseline="0" dirty="0">
              <a:ln>
                <a:noFill/>
              </a:ln>
              <a:solidFill>
                <a:srgbClr val="131313"/>
              </a:solidFill>
              <a:latin typeface="+mn-lt"/>
            </a:endParaRPr>
          </a:p>
        </p:txBody>
      </p:sp>
      <p:pic>
        <p:nvPicPr>
          <p:cNvPr id="5" name="Obraz 4">
            <a:extLst>
              <a:ext uri="{FF2B5EF4-FFF2-40B4-BE49-F238E27FC236}">
                <a16:creationId xmlns:a16="http://schemas.microsoft.com/office/drawing/2014/main" id="{12985380-68D8-477A-9A5C-5BEF5A102F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86874" y="1206687"/>
            <a:ext cx="4788310" cy="3591233"/>
          </a:xfrm>
          <a:prstGeom prst="rect">
            <a:avLst/>
          </a:prstGeom>
        </p:spPr>
      </p:pic>
      <p:pic>
        <p:nvPicPr>
          <p:cNvPr id="7" name="Obraz 6">
            <a:extLst>
              <a:ext uri="{FF2B5EF4-FFF2-40B4-BE49-F238E27FC236}">
                <a16:creationId xmlns:a16="http://schemas.microsoft.com/office/drawing/2014/main" id="{DFCA81E2-0DBE-4135-B568-F3EEBA91B6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394753"/>
            <a:ext cx="5142271" cy="3856703"/>
          </a:xfrm>
          <a:prstGeom prst="rect">
            <a:avLst/>
          </a:prstGeom>
        </p:spPr>
      </p:pic>
      <p:pic>
        <p:nvPicPr>
          <p:cNvPr id="6" name="Obraz 5" descr="C:\Users\magda\AppData\Local\Temp\Rar$DIa0.533\EU flag-Erasmus+_vect_POS.jpg"/>
          <p:cNvPicPr/>
          <p:nvPr/>
        </p:nvPicPr>
        <p:blipFill>
          <a:blip r:embed="rId4" cstate="print"/>
          <a:srcRect/>
          <a:stretch>
            <a:fillRect/>
          </a:stretch>
        </p:blipFill>
        <p:spPr bwMode="auto">
          <a:xfrm>
            <a:off x="-1" y="-1"/>
            <a:ext cx="3135087" cy="953589"/>
          </a:xfrm>
          <a:prstGeom prst="rect">
            <a:avLst/>
          </a:prstGeom>
          <a:noFill/>
          <a:ln w="9525">
            <a:noFill/>
            <a:miter lim="800000"/>
            <a:headEnd/>
            <a:tailEnd/>
          </a:ln>
        </p:spPr>
      </p:pic>
      <p:pic>
        <p:nvPicPr>
          <p:cNvPr id="8" name="Obraz 7" descr="C:\Users\magda\Desktop\logo.jpg"/>
          <p:cNvPicPr/>
          <p:nvPr/>
        </p:nvPicPr>
        <p:blipFill>
          <a:blip r:embed="rId5"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2954840992"/>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109690" y="1189234"/>
            <a:ext cx="10390632" cy="4632037"/>
          </a:xfrm>
          <a:prstGeom prst="rect">
            <a:avLst/>
          </a:prstGeom>
        </p:spPr>
        <p:txBody>
          <a:bodyPr wrap="square">
            <a:spAutoFit/>
          </a:bodyPr>
          <a:lstStyle/>
          <a:p>
            <a:pPr algn="ctr"/>
            <a:r>
              <a:rPr lang="pl-PL" dirty="0"/>
              <a:t>	</a:t>
            </a:r>
          </a:p>
          <a:p>
            <a:pPr>
              <a:spcBef>
                <a:spcPts val="300"/>
              </a:spcBef>
              <a:spcAft>
                <a:spcPts val="600"/>
              </a:spcAft>
            </a:pPr>
            <a:r>
              <a:rPr lang="en-US" sz="2800" dirty="0" smtClean="0"/>
              <a:t>The training was divided into the following topics</a:t>
            </a:r>
            <a:r>
              <a:rPr lang="pl-PL" sz="2800" dirty="0" smtClean="0"/>
              <a:t>: </a:t>
            </a:r>
            <a:endParaRPr lang="pl-PL" sz="2800" dirty="0"/>
          </a:p>
          <a:p>
            <a:pPr>
              <a:spcBef>
                <a:spcPts val="300"/>
              </a:spcBef>
              <a:buFont typeface="Wingdings" pitchFamily="2" charset="2"/>
              <a:buChar char="Ø"/>
            </a:pPr>
            <a:r>
              <a:rPr lang="pl-PL" sz="2800" i="1" dirty="0" smtClean="0"/>
              <a:t> </a:t>
            </a:r>
            <a:r>
              <a:rPr lang="pl-PL" sz="2800" i="1" dirty="0" err="1" smtClean="0"/>
              <a:t>How</a:t>
            </a:r>
            <a:r>
              <a:rPr lang="pl-PL" sz="2800" i="1" dirty="0" smtClean="0"/>
              <a:t> </a:t>
            </a:r>
            <a:r>
              <a:rPr lang="pl-PL" sz="2800" i="1" dirty="0"/>
              <a:t>to </a:t>
            </a:r>
            <a:r>
              <a:rPr lang="pl-PL" sz="2800" i="1" dirty="0" err="1"/>
              <a:t>install</a:t>
            </a:r>
            <a:r>
              <a:rPr lang="pl-PL" sz="2800" i="1" dirty="0"/>
              <a:t> the </a:t>
            </a:r>
            <a:r>
              <a:rPr lang="pl-PL" sz="2800" i="1" dirty="0" err="1"/>
              <a:t>Moodle</a:t>
            </a:r>
            <a:r>
              <a:rPr lang="pl-PL" sz="2800" i="1" dirty="0"/>
              <a:t> Software on a serwer</a:t>
            </a:r>
            <a:r>
              <a:rPr lang="pl-PL" sz="2800" i="1" dirty="0" smtClean="0"/>
              <a:t>,</a:t>
            </a:r>
          </a:p>
          <a:p>
            <a:pPr>
              <a:spcBef>
                <a:spcPts val="300"/>
              </a:spcBef>
              <a:buFont typeface="Wingdings" pitchFamily="2" charset="2"/>
              <a:buChar char="Ø"/>
            </a:pPr>
            <a:r>
              <a:rPr lang="pl-PL" sz="2800" i="1" dirty="0" smtClean="0"/>
              <a:t> </a:t>
            </a:r>
            <a:r>
              <a:rPr lang="en-US" sz="2800" i="1" dirty="0" smtClean="0"/>
              <a:t>How </a:t>
            </a:r>
            <a:r>
              <a:rPr lang="en-US" sz="2800" i="1" dirty="0"/>
              <a:t>to Set Up Courses in Moodle,</a:t>
            </a:r>
            <a:endParaRPr lang="pl-PL" sz="2800" dirty="0"/>
          </a:p>
          <a:p>
            <a:pPr>
              <a:spcBef>
                <a:spcPts val="300"/>
              </a:spcBef>
              <a:buFont typeface="Wingdings" pitchFamily="2" charset="2"/>
              <a:buChar char="Ø"/>
            </a:pPr>
            <a:r>
              <a:rPr lang="pl-PL" sz="2800" i="1" dirty="0" smtClean="0"/>
              <a:t> </a:t>
            </a:r>
            <a:r>
              <a:rPr lang="en-US" sz="2800" i="1" dirty="0" smtClean="0"/>
              <a:t>How </a:t>
            </a:r>
            <a:r>
              <a:rPr lang="en-US" sz="2800" i="1" dirty="0"/>
              <a:t>to Register User, </a:t>
            </a:r>
            <a:r>
              <a:rPr lang="en-US" sz="2800" i="1" dirty="0" err="1"/>
              <a:t>Enrol</a:t>
            </a:r>
            <a:r>
              <a:rPr lang="en-US" sz="2800" i="1" dirty="0"/>
              <a:t> Students, and Set Roles,</a:t>
            </a:r>
            <a:endParaRPr lang="pl-PL" sz="2800" dirty="0"/>
          </a:p>
          <a:p>
            <a:pPr>
              <a:spcBef>
                <a:spcPts val="300"/>
              </a:spcBef>
              <a:buFont typeface="Wingdings" pitchFamily="2" charset="2"/>
              <a:buChar char="Ø"/>
            </a:pPr>
            <a:r>
              <a:rPr lang="pl-PL" sz="2800" i="1" dirty="0" smtClean="0"/>
              <a:t> </a:t>
            </a:r>
            <a:r>
              <a:rPr lang="en-US" sz="2800" i="1" dirty="0" smtClean="0"/>
              <a:t>How </a:t>
            </a:r>
            <a:r>
              <a:rPr lang="en-US" sz="2800" i="1" dirty="0"/>
              <a:t>to create </a:t>
            </a:r>
            <a:r>
              <a:rPr lang="pl-PL" sz="2800" i="1" dirty="0" err="1" smtClean="0"/>
              <a:t>quizzes</a:t>
            </a:r>
            <a:r>
              <a:rPr lang="en-US" sz="2800" i="1" dirty="0" smtClean="0"/>
              <a:t>,</a:t>
            </a:r>
            <a:endParaRPr lang="pl-PL" sz="2800" dirty="0"/>
          </a:p>
          <a:p>
            <a:pPr>
              <a:spcBef>
                <a:spcPts val="300"/>
              </a:spcBef>
              <a:buFont typeface="Wingdings" pitchFamily="2" charset="2"/>
              <a:buChar char="Ø"/>
            </a:pPr>
            <a:r>
              <a:rPr lang="pl-PL" sz="2800" i="1" dirty="0" smtClean="0"/>
              <a:t> </a:t>
            </a:r>
            <a:r>
              <a:rPr lang="en-US" sz="2800" i="1" dirty="0" smtClean="0"/>
              <a:t>Understand </a:t>
            </a:r>
            <a:r>
              <a:rPr lang="en-US" sz="2800" i="1" dirty="0"/>
              <a:t>the principles of a Flipped Classroom,</a:t>
            </a:r>
            <a:endParaRPr lang="pl-PL" sz="2800" dirty="0"/>
          </a:p>
          <a:p>
            <a:pPr>
              <a:spcBef>
                <a:spcPts val="300"/>
              </a:spcBef>
              <a:buFont typeface="Wingdings" pitchFamily="2" charset="2"/>
              <a:buChar char="Ø"/>
            </a:pPr>
            <a:r>
              <a:rPr lang="pl-PL" sz="2800" i="1" dirty="0" smtClean="0"/>
              <a:t> </a:t>
            </a:r>
            <a:r>
              <a:rPr lang="en-US" sz="2800" i="1" dirty="0" smtClean="0"/>
              <a:t>Create </a:t>
            </a:r>
            <a:r>
              <a:rPr lang="en-US" sz="2800" i="1" dirty="0"/>
              <a:t>Flipped Classes,</a:t>
            </a:r>
            <a:endParaRPr lang="pl-PL" sz="2800" dirty="0"/>
          </a:p>
          <a:p>
            <a:pPr>
              <a:spcBef>
                <a:spcPts val="300"/>
              </a:spcBef>
              <a:buFont typeface="Wingdings" pitchFamily="2" charset="2"/>
              <a:buChar char="Ø"/>
            </a:pPr>
            <a:r>
              <a:rPr lang="pl-PL" sz="2800" i="1" dirty="0" smtClean="0"/>
              <a:t> </a:t>
            </a:r>
            <a:r>
              <a:rPr lang="en-US" sz="2800" i="1" dirty="0" smtClean="0"/>
              <a:t>Adapt </a:t>
            </a:r>
            <a:r>
              <a:rPr lang="en-US" sz="2800" i="1" dirty="0"/>
              <a:t>normal classes into Flipped Classes How to change from </a:t>
            </a:r>
            <a:r>
              <a:rPr lang="pl-PL" sz="2800" i="1" dirty="0" smtClean="0"/>
              <a:t/>
            </a:r>
            <a:br>
              <a:rPr lang="pl-PL" sz="2800" i="1" dirty="0" smtClean="0"/>
            </a:br>
            <a:r>
              <a:rPr lang="pl-PL" sz="2800" i="1" dirty="0" smtClean="0"/>
              <a:t>    </a:t>
            </a:r>
            <a:r>
              <a:rPr lang="en-US" sz="2800" i="1" dirty="0" smtClean="0"/>
              <a:t>a</a:t>
            </a:r>
            <a:r>
              <a:rPr lang="pl-PL" sz="2800" i="1" dirty="0" smtClean="0"/>
              <a:t> </a:t>
            </a:r>
            <a:r>
              <a:rPr lang="en-US" sz="2800" i="1" dirty="0" smtClean="0"/>
              <a:t>traditional </a:t>
            </a:r>
            <a:r>
              <a:rPr lang="en-US" sz="2800" i="1" dirty="0"/>
              <a:t>school </a:t>
            </a:r>
            <a:r>
              <a:rPr lang="pl-PL" sz="2800" i="1" dirty="0" smtClean="0"/>
              <a:t>the </a:t>
            </a:r>
            <a:r>
              <a:rPr lang="pl-PL" sz="2800" i="1" dirty="0"/>
              <a:t>21 </a:t>
            </a:r>
            <a:r>
              <a:rPr lang="pl-PL" sz="2800" i="1" dirty="0" err="1"/>
              <a:t>century</a:t>
            </a:r>
            <a:r>
              <a:rPr lang="pl-PL" sz="2800" i="1" dirty="0"/>
              <a:t> </a:t>
            </a:r>
            <a:r>
              <a:rPr lang="pl-PL" sz="2800" i="1" dirty="0" err="1"/>
              <a:t>School</a:t>
            </a:r>
            <a:r>
              <a:rPr lang="pl-PL" sz="2800" i="1" dirty="0" smtClean="0"/>
              <a:t>.</a:t>
            </a:r>
          </a:p>
        </p:txBody>
      </p:sp>
      <p:pic>
        <p:nvPicPr>
          <p:cNvPr id="6" name="Obraz 5"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7" name="Obraz 6"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3198133259"/>
      </p:ext>
    </p:extLst>
  </p:cSld>
  <p:clrMapOvr>
    <a:masterClrMapping/>
  </p:clrMapOvr>
  <p:transition advClick="0" advTm="10000">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3392" y="2708920"/>
            <a:ext cx="10972800" cy="1143000"/>
          </a:xfrm>
        </p:spPr>
        <p:txBody>
          <a:bodyPr>
            <a:normAutofit/>
          </a:bodyPr>
          <a:lstStyle/>
          <a:p>
            <a:r>
              <a:rPr lang="pl-PL" sz="4800" b="1" dirty="0" smtClean="0"/>
              <a:t>Tours</a:t>
            </a:r>
            <a:endParaRPr lang="pl-PL" sz="4800" b="1" dirty="0"/>
          </a:p>
        </p:txBody>
      </p:sp>
      <p:pic>
        <p:nvPicPr>
          <p:cNvPr id="3" name="Obraz 2"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4" name="Obraz 3"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5000">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1147" y="1427972"/>
            <a:ext cx="6687360" cy="5015521"/>
          </a:xfrm>
          <a:prstGeom prst="rect">
            <a:avLst/>
          </a:prstGeom>
          <a:ln>
            <a:noFill/>
          </a:ln>
          <a:effectLst>
            <a:softEdge rad="112500"/>
          </a:effectLst>
        </p:spPr>
      </p:pic>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9259" y="1469377"/>
            <a:ext cx="3730588" cy="4974116"/>
          </a:xfrm>
          <a:prstGeom prst="rect">
            <a:avLst/>
          </a:prstGeom>
          <a:ln>
            <a:noFill/>
          </a:ln>
          <a:effectLst>
            <a:softEdge rad="112500"/>
          </a:effectLst>
        </p:spPr>
      </p:pic>
      <p:sp>
        <p:nvSpPr>
          <p:cNvPr id="10" name="Prostokąt 9"/>
          <p:cNvSpPr/>
          <p:nvPr/>
        </p:nvSpPr>
        <p:spPr>
          <a:xfrm>
            <a:off x="4317947" y="311922"/>
            <a:ext cx="4864665" cy="923330"/>
          </a:xfrm>
          <a:prstGeom prst="rect">
            <a:avLst/>
          </a:prstGeom>
          <a:noFill/>
        </p:spPr>
        <p:txBody>
          <a:bodyPr wrap="none" lIns="91440" tIns="45720" rIns="91440" bIns="45720">
            <a:spAutoFit/>
          </a:bodyPr>
          <a:lstStyle/>
          <a:p>
            <a:pPr algn="ctr"/>
            <a:r>
              <a:rPr lang="pl-PL" sz="5400" b="0" cap="none" spc="0" dirty="0" err="1" smtClean="0">
                <a:ln w="0"/>
                <a:solidFill>
                  <a:srgbClr val="131313"/>
                </a:solidFill>
                <a:effectLst>
                  <a:reflection blurRad="6350" stA="53000" endA="300" endPos="35500" dir="5400000" sy="-90000" algn="bl" rotWithShape="0"/>
                </a:effectLst>
              </a:rPr>
              <a:t>Viana</a:t>
            </a:r>
            <a:r>
              <a:rPr lang="pl-PL" sz="5400" b="0" cap="none" spc="0" dirty="0" smtClean="0">
                <a:ln w="0"/>
                <a:solidFill>
                  <a:srgbClr val="131313"/>
                </a:solidFill>
                <a:effectLst>
                  <a:reflection blurRad="6350" stA="53000" endA="300" endPos="35500" dir="5400000" sy="-90000" algn="bl" rotWithShape="0"/>
                </a:effectLst>
              </a:rPr>
              <a:t> do </a:t>
            </a:r>
            <a:r>
              <a:rPr lang="pl-PL" sz="5400" b="0" cap="none" spc="0" dirty="0" err="1" smtClean="0">
                <a:ln w="0"/>
                <a:solidFill>
                  <a:srgbClr val="131313"/>
                </a:solidFill>
                <a:effectLst>
                  <a:reflection blurRad="6350" stA="53000" endA="300" endPos="35500" dir="5400000" sy="-90000" algn="bl" rotWithShape="0"/>
                </a:effectLst>
              </a:rPr>
              <a:t>Castelo</a:t>
            </a:r>
            <a:endParaRPr lang="pl-PL" sz="5400" b="0" cap="none" spc="0" dirty="0">
              <a:ln w="0"/>
              <a:solidFill>
                <a:srgbClr val="131313"/>
              </a:solidFill>
              <a:effectLst>
                <a:reflection blurRad="6350" stA="53000" endA="300" endPos="35500" dir="5400000" sy="-90000" algn="bl" rotWithShape="0"/>
              </a:effectLst>
            </a:endParaRPr>
          </a:p>
        </p:txBody>
      </p:sp>
      <p:sp>
        <p:nvSpPr>
          <p:cNvPr id="11" name="Prostokąt 10"/>
          <p:cNvSpPr/>
          <p:nvPr/>
        </p:nvSpPr>
        <p:spPr>
          <a:xfrm>
            <a:off x="6003634" y="2967335"/>
            <a:ext cx="184731" cy="923330"/>
          </a:xfrm>
          <a:prstGeom prst="rect">
            <a:avLst/>
          </a:prstGeom>
          <a:noFill/>
        </p:spPr>
        <p:txBody>
          <a:bodyPr wrap="none" lIns="91440" tIns="45720" rIns="91440" bIns="45720">
            <a:spAutoFit/>
          </a:bodyPr>
          <a:lstStyle/>
          <a:p>
            <a:pPr algn="ctr"/>
            <a:endParaRPr lang="pl-PL"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7" name="Obraz 6" descr="C:\Users\magda\AppData\Local\Temp\Rar$DIa0.533\EU flag-Erasmus+_vect_POS.jpg"/>
          <p:cNvPicPr/>
          <p:nvPr/>
        </p:nvPicPr>
        <p:blipFill>
          <a:blip r:embed="rId4" cstate="print"/>
          <a:srcRect/>
          <a:stretch>
            <a:fillRect/>
          </a:stretch>
        </p:blipFill>
        <p:spPr bwMode="auto">
          <a:xfrm>
            <a:off x="-1" y="-1"/>
            <a:ext cx="3135087" cy="953589"/>
          </a:xfrm>
          <a:prstGeom prst="rect">
            <a:avLst/>
          </a:prstGeom>
          <a:noFill/>
          <a:ln w="9525">
            <a:noFill/>
            <a:miter lim="800000"/>
            <a:headEnd/>
            <a:tailEnd/>
          </a:ln>
        </p:spPr>
      </p:pic>
      <p:pic>
        <p:nvPicPr>
          <p:cNvPr id="8" name="Obraz 7" descr="C:\Users\magda\Desktop\logo.jpg"/>
          <p:cNvPicPr/>
          <p:nvPr/>
        </p:nvPicPr>
        <p:blipFill>
          <a:blip r:embed="rId5"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3825018307"/>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cstate="print"/>
          <a:stretch>
            <a:fillRect/>
          </a:stretch>
        </p:blipFill>
        <p:spPr>
          <a:xfrm>
            <a:off x="6135425" y="1881119"/>
            <a:ext cx="5459509" cy="4101040"/>
          </a:xfrm>
          <a:prstGeom prst="rect">
            <a:avLst/>
          </a:prstGeom>
          <a:ln>
            <a:noFill/>
          </a:ln>
          <a:effectLst>
            <a:softEdge rad="112500"/>
          </a:effectLst>
        </p:spPr>
      </p:pic>
      <p:sp>
        <p:nvSpPr>
          <p:cNvPr id="9" name="Prostokąt 8"/>
          <p:cNvSpPr/>
          <p:nvPr/>
        </p:nvSpPr>
        <p:spPr>
          <a:xfrm>
            <a:off x="4396324" y="298859"/>
            <a:ext cx="4864665" cy="923330"/>
          </a:xfrm>
          <a:prstGeom prst="rect">
            <a:avLst/>
          </a:prstGeom>
          <a:noFill/>
        </p:spPr>
        <p:txBody>
          <a:bodyPr wrap="none" lIns="91440" tIns="45720" rIns="91440" bIns="45720">
            <a:spAutoFit/>
          </a:bodyPr>
          <a:lstStyle/>
          <a:p>
            <a:pPr algn="ctr"/>
            <a:r>
              <a:rPr lang="pl-PL" sz="5400" b="0" cap="none" spc="0" dirty="0" err="1" smtClean="0">
                <a:ln w="0"/>
                <a:solidFill>
                  <a:srgbClr val="131313"/>
                </a:solidFill>
                <a:effectLst>
                  <a:reflection blurRad="6350" stA="53000" endA="300" endPos="35500" dir="5400000" sy="-90000" algn="bl" rotWithShape="0"/>
                </a:effectLst>
              </a:rPr>
              <a:t>Viana</a:t>
            </a:r>
            <a:r>
              <a:rPr lang="pl-PL" sz="5400" b="0" cap="none" spc="0" dirty="0" smtClean="0">
                <a:ln w="0"/>
                <a:solidFill>
                  <a:srgbClr val="131313"/>
                </a:solidFill>
                <a:effectLst>
                  <a:reflection blurRad="6350" stA="53000" endA="300" endPos="35500" dir="5400000" sy="-90000" algn="bl" rotWithShape="0"/>
                </a:effectLst>
              </a:rPr>
              <a:t> do </a:t>
            </a:r>
            <a:r>
              <a:rPr lang="pl-PL" sz="5400" b="0" cap="none" spc="0" dirty="0" err="1" smtClean="0">
                <a:ln w="0"/>
                <a:solidFill>
                  <a:srgbClr val="131313"/>
                </a:solidFill>
                <a:effectLst>
                  <a:reflection blurRad="6350" stA="53000" endA="300" endPos="35500" dir="5400000" sy="-90000" algn="bl" rotWithShape="0"/>
                </a:effectLst>
              </a:rPr>
              <a:t>Castelo</a:t>
            </a:r>
            <a:endParaRPr lang="pl-PL" sz="5400" b="0" cap="none" spc="0" dirty="0">
              <a:ln w="0"/>
              <a:solidFill>
                <a:srgbClr val="131313"/>
              </a:solidFill>
              <a:effectLst>
                <a:reflection blurRad="6350" stA="53000" endA="300" endPos="35500" dir="5400000" sy="-90000" algn="bl" rotWithShape="0"/>
              </a:effectLst>
            </a:endParaRPr>
          </a:p>
        </p:txBody>
      </p:sp>
      <p:pic>
        <p:nvPicPr>
          <p:cNvPr id="10" name="Obraz 9"/>
          <p:cNvPicPr>
            <a:picLocks noChangeAspect="1"/>
          </p:cNvPicPr>
          <p:nvPr/>
        </p:nvPicPr>
        <p:blipFill rotWithShape="1">
          <a:blip r:embed="rId3" cstate="print"/>
          <a:srcRect l="8043" t="18152" r="42167" b="12611"/>
          <a:stretch/>
        </p:blipFill>
        <p:spPr>
          <a:xfrm>
            <a:off x="421570" y="1854275"/>
            <a:ext cx="5429488" cy="4247023"/>
          </a:xfrm>
          <a:prstGeom prst="rect">
            <a:avLst/>
          </a:prstGeom>
          <a:ln>
            <a:noFill/>
          </a:ln>
          <a:effectLst>
            <a:softEdge rad="112500"/>
          </a:effectLst>
        </p:spPr>
      </p:pic>
      <p:pic>
        <p:nvPicPr>
          <p:cNvPr id="5" name="Obraz 4" descr="C:\Users\magda\AppData\Local\Temp\Rar$DIa0.533\EU flag-Erasmus+_vect_POS.jpg"/>
          <p:cNvPicPr/>
          <p:nvPr/>
        </p:nvPicPr>
        <p:blipFill>
          <a:blip r:embed="rId4" cstate="print"/>
          <a:srcRect/>
          <a:stretch>
            <a:fillRect/>
          </a:stretch>
        </p:blipFill>
        <p:spPr bwMode="auto">
          <a:xfrm>
            <a:off x="-1" y="-1"/>
            <a:ext cx="3135087" cy="953589"/>
          </a:xfrm>
          <a:prstGeom prst="rect">
            <a:avLst/>
          </a:prstGeom>
          <a:noFill/>
          <a:ln w="9525">
            <a:noFill/>
            <a:miter lim="800000"/>
            <a:headEnd/>
            <a:tailEnd/>
          </a:ln>
        </p:spPr>
      </p:pic>
      <p:pic>
        <p:nvPicPr>
          <p:cNvPr id="7" name="Obraz 6" descr="C:\Users\magda\Desktop\logo.jpg"/>
          <p:cNvPicPr/>
          <p:nvPr/>
        </p:nvPicPr>
        <p:blipFill>
          <a:blip r:embed="rId5"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1843494511"/>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4396325" y="338048"/>
            <a:ext cx="4864665" cy="923330"/>
          </a:xfrm>
          <a:prstGeom prst="rect">
            <a:avLst/>
          </a:prstGeom>
          <a:noFill/>
        </p:spPr>
        <p:txBody>
          <a:bodyPr wrap="none" lIns="91440" tIns="45720" rIns="91440" bIns="45720">
            <a:spAutoFit/>
          </a:bodyPr>
          <a:lstStyle/>
          <a:p>
            <a:pPr algn="ctr"/>
            <a:r>
              <a:rPr lang="pl-PL" sz="5400" b="0" cap="none" spc="0" dirty="0" err="1" smtClean="0">
                <a:ln w="0"/>
                <a:solidFill>
                  <a:srgbClr val="131313"/>
                </a:solidFill>
                <a:effectLst>
                  <a:reflection blurRad="6350" stA="53000" endA="300" endPos="35500" dir="5400000" sy="-90000" algn="bl" rotWithShape="0"/>
                </a:effectLst>
              </a:rPr>
              <a:t>Viana</a:t>
            </a:r>
            <a:r>
              <a:rPr lang="pl-PL" sz="5400" b="0" cap="none" spc="0" dirty="0" smtClean="0">
                <a:ln w="0"/>
                <a:solidFill>
                  <a:srgbClr val="131313"/>
                </a:solidFill>
                <a:effectLst>
                  <a:reflection blurRad="6350" stA="53000" endA="300" endPos="35500" dir="5400000" sy="-90000" algn="bl" rotWithShape="0"/>
                </a:effectLst>
              </a:rPr>
              <a:t> do </a:t>
            </a:r>
            <a:r>
              <a:rPr lang="pl-PL" sz="5400" b="0" cap="none" spc="0" dirty="0" err="1" smtClean="0">
                <a:ln w="0"/>
                <a:solidFill>
                  <a:srgbClr val="131313"/>
                </a:solidFill>
                <a:effectLst>
                  <a:reflection blurRad="6350" stA="53000" endA="300" endPos="35500" dir="5400000" sy="-90000" algn="bl" rotWithShape="0"/>
                </a:effectLst>
              </a:rPr>
              <a:t>Castelo</a:t>
            </a:r>
            <a:endParaRPr lang="pl-PL" sz="5400" b="0" cap="none" spc="0" dirty="0">
              <a:ln w="0"/>
              <a:solidFill>
                <a:srgbClr val="131313"/>
              </a:solidFill>
              <a:effectLst>
                <a:reflection blurRad="6350" stA="53000" endA="300" endPos="35500" dir="5400000" sy="-90000" algn="bl" rotWithShape="0"/>
              </a:effectLst>
            </a:endParaRPr>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348" y="1630053"/>
            <a:ext cx="5318657" cy="3988993"/>
          </a:xfrm>
          <a:prstGeom prst="rect">
            <a:avLst/>
          </a:prstGeom>
          <a:ln>
            <a:noFill/>
          </a:ln>
          <a:effectLst>
            <a:softEdge rad="112500"/>
          </a:effectLst>
        </p:spPr>
      </p:pic>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1495" y="1630053"/>
            <a:ext cx="5356838" cy="4017629"/>
          </a:xfrm>
          <a:prstGeom prst="rect">
            <a:avLst/>
          </a:prstGeom>
          <a:ln>
            <a:noFill/>
          </a:ln>
          <a:effectLst>
            <a:softEdge rad="112500"/>
          </a:effectLst>
        </p:spPr>
      </p:pic>
      <p:pic>
        <p:nvPicPr>
          <p:cNvPr id="5" name="Obraz 4" descr="C:\Users\magda\AppData\Local\Temp\Rar$DIa0.533\EU flag-Erasmus+_vect_POS.jpg"/>
          <p:cNvPicPr/>
          <p:nvPr/>
        </p:nvPicPr>
        <p:blipFill>
          <a:blip r:embed="rId4" cstate="print"/>
          <a:srcRect/>
          <a:stretch>
            <a:fillRect/>
          </a:stretch>
        </p:blipFill>
        <p:spPr bwMode="auto">
          <a:xfrm>
            <a:off x="-1" y="-1"/>
            <a:ext cx="3135087" cy="953589"/>
          </a:xfrm>
          <a:prstGeom prst="rect">
            <a:avLst/>
          </a:prstGeom>
          <a:noFill/>
          <a:ln w="9525">
            <a:noFill/>
            <a:miter lim="800000"/>
            <a:headEnd/>
            <a:tailEnd/>
          </a:ln>
        </p:spPr>
      </p:pic>
      <p:pic>
        <p:nvPicPr>
          <p:cNvPr id="7" name="Obraz 6" descr="C:\Users\magda\Desktop\logo.jpg"/>
          <p:cNvPicPr/>
          <p:nvPr/>
        </p:nvPicPr>
        <p:blipFill>
          <a:blip r:embed="rId5"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4282378584"/>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4265695" y="259671"/>
            <a:ext cx="4864665" cy="923330"/>
          </a:xfrm>
          <a:prstGeom prst="rect">
            <a:avLst/>
          </a:prstGeom>
          <a:noFill/>
        </p:spPr>
        <p:txBody>
          <a:bodyPr wrap="none" lIns="91440" tIns="45720" rIns="91440" bIns="45720">
            <a:spAutoFit/>
          </a:bodyPr>
          <a:lstStyle/>
          <a:p>
            <a:pPr algn="ctr"/>
            <a:r>
              <a:rPr lang="pl-PL" sz="5400" b="0" cap="none" spc="0" dirty="0" err="1" smtClean="0">
                <a:ln w="0"/>
                <a:solidFill>
                  <a:srgbClr val="131313"/>
                </a:solidFill>
                <a:effectLst>
                  <a:reflection blurRad="6350" stA="53000" endA="300" endPos="35500" dir="5400000" sy="-90000" algn="bl" rotWithShape="0"/>
                </a:effectLst>
              </a:rPr>
              <a:t>Viana</a:t>
            </a:r>
            <a:r>
              <a:rPr lang="pl-PL" sz="5400" b="0" cap="none" spc="0" dirty="0" smtClean="0">
                <a:ln w="0"/>
                <a:solidFill>
                  <a:srgbClr val="131313"/>
                </a:solidFill>
                <a:effectLst>
                  <a:reflection blurRad="6350" stA="53000" endA="300" endPos="35500" dir="5400000" sy="-90000" algn="bl" rotWithShape="0"/>
                </a:effectLst>
              </a:rPr>
              <a:t> do </a:t>
            </a:r>
            <a:r>
              <a:rPr lang="pl-PL" sz="5400" b="0" cap="none" spc="0" dirty="0" err="1" smtClean="0">
                <a:ln w="0"/>
                <a:solidFill>
                  <a:srgbClr val="131313"/>
                </a:solidFill>
                <a:effectLst>
                  <a:reflection blurRad="6350" stA="53000" endA="300" endPos="35500" dir="5400000" sy="-90000" algn="bl" rotWithShape="0"/>
                </a:effectLst>
              </a:rPr>
              <a:t>Castelo</a:t>
            </a:r>
            <a:endParaRPr lang="pl-PL" sz="5400" b="0" cap="none" spc="0" dirty="0">
              <a:ln w="0"/>
              <a:solidFill>
                <a:srgbClr val="131313"/>
              </a:solidFill>
              <a:effectLst>
                <a:reflection blurRad="6350" stA="53000" endA="300" endPos="35500" dir="5400000" sy="-90000" algn="bl" rotWithShape="0"/>
              </a:effectLst>
            </a:endParaRPr>
          </a:p>
        </p:txBody>
      </p:sp>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9372" y="1261378"/>
            <a:ext cx="5229931" cy="3922448"/>
          </a:xfrm>
          <a:prstGeom prst="rect">
            <a:avLst/>
          </a:prstGeom>
          <a:ln>
            <a:noFill/>
          </a:ln>
          <a:effectLst>
            <a:softEdge rad="112500"/>
          </a:effectLst>
        </p:spPr>
      </p:pic>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552" y="1261378"/>
            <a:ext cx="5229931" cy="3922448"/>
          </a:xfrm>
          <a:prstGeom prst="rect">
            <a:avLst/>
          </a:prstGeom>
          <a:ln>
            <a:noFill/>
          </a:ln>
          <a:effectLst>
            <a:softEdge rad="112500"/>
          </a:effectLst>
        </p:spPr>
      </p:pic>
      <p:pic>
        <p:nvPicPr>
          <p:cNvPr id="2" name="Obraz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8977" y="3955056"/>
            <a:ext cx="5160790" cy="2902944"/>
          </a:xfrm>
          <a:prstGeom prst="rect">
            <a:avLst/>
          </a:prstGeom>
          <a:ln>
            <a:noFill/>
          </a:ln>
          <a:effectLst>
            <a:softEdge rad="112500"/>
          </a:effectLst>
        </p:spPr>
      </p:pic>
      <p:pic>
        <p:nvPicPr>
          <p:cNvPr id="8" name="Obraz 7" descr="C:\Users\magda\AppData\Local\Temp\Rar$DIa0.533\EU flag-Erasmus+_vect_POS.jpg"/>
          <p:cNvPicPr/>
          <p:nvPr/>
        </p:nvPicPr>
        <p:blipFill>
          <a:blip r:embed="rId5" cstate="print"/>
          <a:srcRect/>
          <a:stretch>
            <a:fillRect/>
          </a:stretch>
        </p:blipFill>
        <p:spPr bwMode="auto">
          <a:xfrm>
            <a:off x="-1" y="-1"/>
            <a:ext cx="3135087" cy="953589"/>
          </a:xfrm>
          <a:prstGeom prst="rect">
            <a:avLst/>
          </a:prstGeom>
          <a:noFill/>
          <a:ln w="9525">
            <a:noFill/>
            <a:miter lim="800000"/>
            <a:headEnd/>
            <a:tailEnd/>
          </a:ln>
        </p:spPr>
      </p:pic>
      <p:pic>
        <p:nvPicPr>
          <p:cNvPr id="10" name="Obraz 9" descr="C:\Users\magda\Desktop\logo.jpg"/>
          <p:cNvPicPr/>
          <p:nvPr/>
        </p:nvPicPr>
        <p:blipFill>
          <a:blip r:embed="rId6"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322151612"/>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p:cNvSpPr/>
          <p:nvPr/>
        </p:nvSpPr>
        <p:spPr>
          <a:xfrm>
            <a:off x="4259515" y="338048"/>
            <a:ext cx="3204980" cy="923330"/>
          </a:xfrm>
          <a:prstGeom prst="rect">
            <a:avLst/>
          </a:prstGeom>
          <a:noFill/>
        </p:spPr>
        <p:txBody>
          <a:bodyPr wrap="none" lIns="91440" tIns="45720" rIns="91440" bIns="45720">
            <a:spAutoFit/>
          </a:bodyPr>
          <a:lstStyle/>
          <a:p>
            <a:pPr algn="ctr"/>
            <a:r>
              <a:rPr lang="pl-PL" sz="5400" b="0" cap="none" spc="0" dirty="0" err="1" smtClean="0">
                <a:ln w="0"/>
                <a:solidFill>
                  <a:srgbClr val="131313"/>
                </a:solidFill>
                <a:effectLst>
                  <a:reflection blurRad="6350" stA="53000" endA="300" endPos="35500" dir="5400000" sy="-90000" algn="bl" rotWithShape="0"/>
                </a:effectLst>
              </a:rPr>
              <a:t>Guimarães</a:t>
            </a:r>
            <a:endParaRPr lang="pl-PL" sz="5400" b="0" cap="none" spc="0" dirty="0">
              <a:ln w="0"/>
              <a:solidFill>
                <a:srgbClr val="131313"/>
              </a:solidFill>
              <a:effectLst>
                <a:reflection blurRad="6350" stA="53000" endA="300" endPos="35500" dir="5400000" sy="-90000" algn="bl" rotWithShape="0"/>
              </a:effectLst>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9515" y="1590941"/>
            <a:ext cx="3018623" cy="4024832"/>
          </a:xfrm>
          <a:prstGeom prst="rect">
            <a:avLst/>
          </a:prstGeom>
          <a:ln>
            <a:noFill/>
          </a:ln>
          <a:effectLst>
            <a:softEdge rad="112500"/>
          </a:effectLst>
        </p:spPr>
      </p:pic>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8138" y="2558051"/>
            <a:ext cx="4516380" cy="3387285"/>
          </a:xfrm>
          <a:prstGeom prst="rect">
            <a:avLst/>
          </a:prstGeom>
          <a:ln>
            <a:noFill/>
          </a:ln>
          <a:effectLst>
            <a:softEdge rad="112500"/>
          </a:effectLst>
        </p:spPr>
      </p:pic>
      <p:pic>
        <p:nvPicPr>
          <p:cNvPr id="5122" name="Picture 2" descr="https://lh3.googleusercontent.com/rC9nBsR6i9S3M7cJY3Lyv_riQc0UN0hQgyTlAesDZKeQW3UeZHRGjmJTzumPRsK9-IHIwkiuyCFTox5cJ5fa65aRoi0o6ExwBzM1mqNh9PTbQtRr1UZf_-2oqBvuOmGBQhOL683ptJfc55ZTuSpnY0PLX3rDdGw5LT481qhZCUphaHn_M480Q7D2x03x3GxauwV396Or0-u6E9UFnVCPczsZa-qKrKqm_okmoKqX-8G0yqw_LNqVBc7cCMsiHxkq9OvGZVCwYlbz-DO9cnSQsUebTyNi5sHycTJxPpORh17TCKELtZiE62BTETb1C3wogfVDDjG7vVLvJFQxBCU5NV3tq-wXMsSsf8vUQNWcAoQrbeyhm0PQPX2mzEc8tL9nLWXQLFQuLJo84e5JhD2rzN1q9ZMmmzwZBJmDIrk69y1z2JOh5i3gdJtUm9NMXO-iuLDdhlsg_k-kwFRuXARF2vwAKHNHTlh-fG71qC-YXeDOB0iNUc1HLyIQNQ54vbwHdvmq8NasAGsOuwr9Xc8qactODoM2ks-oaQkWaD6S7ljjCHPkW5xvAU_8Mu0LcdRGNAMjz5ZmLKRjd75W2adx-oktnc4TS-ZbLA94Zaq2ypRvbvk0jqJ6UA-EFEFVnodoxUT74XZXvZB_mLMuSIQwtikrLHDPKWZ3xx49toOwu67H0oUM34cBypg=w952-h714-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821" y="1338950"/>
            <a:ext cx="3780060" cy="28350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Prostokąt 5"/>
          <p:cNvSpPr/>
          <p:nvPr/>
        </p:nvSpPr>
        <p:spPr>
          <a:xfrm>
            <a:off x="7138153" y="1705268"/>
            <a:ext cx="4796349" cy="523220"/>
          </a:xfrm>
          <a:prstGeom prst="rect">
            <a:avLst/>
          </a:prstGeom>
          <a:noFill/>
        </p:spPr>
        <p:txBody>
          <a:bodyPr wrap="square" lIns="91440" tIns="45720" rIns="91440" bIns="45720">
            <a:spAutoFit/>
          </a:bodyPr>
          <a:lstStyle/>
          <a:p>
            <a:pPr algn="ctr"/>
            <a:r>
              <a:rPr lang="en-US" sz="2800" b="1" spc="50" dirty="0" smtClean="0">
                <a:ln w="9525" cmpd="sng">
                  <a:solidFill>
                    <a:schemeClr val="accent1"/>
                  </a:solidFill>
                  <a:prstDash val="solid"/>
                </a:ln>
                <a:solidFill>
                  <a:srgbClr val="131313"/>
                </a:solidFill>
                <a:effectLst>
                  <a:glow rad="38100">
                    <a:schemeClr val="accent1">
                      <a:alpha val="40000"/>
                    </a:schemeClr>
                  </a:glow>
                </a:effectLst>
              </a:rPr>
              <a:t>The first capital of Portugal</a:t>
            </a:r>
            <a:endParaRPr lang="pl-PL" sz="2800" b="1" spc="50" dirty="0">
              <a:ln w="9525" cmpd="sng">
                <a:solidFill>
                  <a:schemeClr val="accent1"/>
                </a:solidFill>
                <a:prstDash val="solid"/>
              </a:ln>
              <a:solidFill>
                <a:srgbClr val="131313"/>
              </a:solidFill>
              <a:effectLst>
                <a:glow rad="38100">
                  <a:schemeClr val="accent1">
                    <a:alpha val="40000"/>
                  </a:schemeClr>
                </a:glow>
              </a:effectLst>
            </a:endParaRPr>
          </a:p>
        </p:txBody>
      </p:sp>
      <p:pic>
        <p:nvPicPr>
          <p:cNvPr id="9" name="Obraz 8" descr="C:\Users\magda\AppData\Local\Temp\Rar$DIa0.533\EU flag-Erasmus+_vect_POS.jpg"/>
          <p:cNvPicPr/>
          <p:nvPr/>
        </p:nvPicPr>
        <p:blipFill>
          <a:blip r:embed="rId5" cstate="print"/>
          <a:srcRect/>
          <a:stretch>
            <a:fillRect/>
          </a:stretch>
        </p:blipFill>
        <p:spPr bwMode="auto">
          <a:xfrm>
            <a:off x="-1" y="-1"/>
            <a:ext cx="3135087" cy="953589"/>
          </a:xfrm>
          <a:prstGeom prst="rect">
            <a:avLst/>
          </a:prstGeom>
          <a:noFill/>
          <a:ln w="9525">
            <a:noFill/>
            <a:miter lim="800000"/>
            <a:headEnd/>
            <a:tailEnd/>
          </a:ln>
        </p:spPr>
      </p:pic>
      <p:pic>
        <p:nvPicPr>
          <p:cNvPr id="10" name="Obraz 9" descr="C:\Users\magda\Desktop\logo.jpg"/>
          <p:cNvPicPr/>
          <p:nvPr/>
        </p:nvPicPr>
        <p:blipFill>
          <a:blip r:embed="rId6"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1583263249"/>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to="" calcmode="lin" valueType="num">
                                      <p:cBhvr>
                                        <p:cTn id="7" dur="1" fill="hold"/>
                                        <p:tgtEl>
                                          <p:spTgt spid="512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CydCK37eLMUUvMRV1MWJE4lzD9bNo8_jDLLUtyY08-gRVhELrMG6WPCR11MpB_tF73iogH8YXUlmCxRPZtqG9aChj8hv7zENoQjRuoY6tVhXzHPNAl2iFVjejk9fddwgOUQ9-fHgnnsLNwSRq0doVlIqrJd6E1dV330iHovkkwbhc67SFzXysTh9UIbubJ2ykLLaeW1lYF7AVNCGcNMTtTVPIdBAXFAUi6fdl9si32r-p16HLgsEBzVWMghHxBQeQohJ0RZIevu3_-c7syd71TPyYQ-C59dnCmw-qCSzMwFQYZ_576-mfJhCcQJ2qk5D1vamCv91IjnR-8kaDa8ph5dGuH5j3_ykSi2naSjTvtIyVaBucLHmarWh7HgkIXOC-5PR4fIl1EwlvUHp4wedN-Ipvs87l-TplRbobn0_cbOAxSeBoxJ2yBQZWu1WC_1oewO3Pga-41v4YKdLsNGo4RLthaG7o0tt5PQniukPpglaL-bpFrxp8AN_HAwmnEfQ4-kJUSVDxYIo6FlDWV_RB2-c26uViCMhQrj_EQtBDvQf6KSIhQUgKiWVA8tbXhNkaHA0TTKM1CgJWhNY6IMJyeVGpjXRCTzGSfQaVVj5y2YKLYM4--1xvPqP4Zv40Spy=w1600-h483-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784" y="1766408"/>
            <a:ext cx="11337589" cy="3422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Prostokąt 7"/>
          <p:cNvSpPr/>
          <p:nvPr/>
        </p:nvSpPr>
        <p:spPr>
          <a:xfrm>
            <a:off x="5017161" y="351111"/>
            <a:ext cx="3204980" cy="923330"/>
          </a:xfrm>
          <a:prstGeom prst="rect">
            <a:avLst/>
          </a:prstGeom>
          <a:noFill/>
        </p:spPr>
        <p:txBody>
          <a:bodyPr wrap="none" lIns="91440" tIns="45720" rIns="91440" bIns="45720">
            <a:spAutoFit/>
          </a:bodyPr>
          <a:lstStyle/>
          <a:p>
            <a:pPr algn="ctr"/>
            <a:r>
              <a:rPr lang="pl-PL" sz="5400" b="0" cap="none" spc="0" dirty="0" err="1" smtClean="0">
                <a:ln w="0"/>
                <a:solidFill>
                  <a:srgbClr val="131313"/>
                </a:solidFill>
                <a:effectLst>
                  <a:reflection blurRad="6350" stA="53000" endA="300" endPos="35500" dir="5400000" sy="-90000" algn="bl" rotWithShape="0"/>
                </a:effectLst>
              </a:rPr>
              <a:t>Guimarães</a:t>
            </a:r>
            <a:endParaRPr lang="pl-PL" sz="5400" b="0" cap="none" spc="0" dirty="0">
              <a:ln w="0"/>
              <a:solidFill>
                <a:srgbClr val="131313"/>
              </a:solidFill>
              <a:effectLst>
                <a:reflection blurRad="6350" stA="53000" endA="300" endPos="35500" dir="5400000" sy="-90000" algn="bl" rotWithShape="0"/>
              </a:effectLst>
            </a:endParaRPr>
          </a:p>
        </p:txBody>
      </p:sp>
      <p:pic>
        <p:nvPicPr>
          <p:cNvPr id="4" name="Obraz 3" descr="C:\Users\magda\AppData\Local\Temp\Rar$DIa0.533\EU flag-Erasmus+_vect_POS.jpg"/>
          <p:cNvPicPr/>
          <p:nvPr/>
        </p:nvPicPr>
        <p:blipFill>
          <a:blip r:embed="rId3"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1680073500"/>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to="" calcmode="lin" valueType="num">
                                      <p:cBhvr>
                                        <p:cTn id="7" dur="1" fill="hold"/>
                                        <p:tgtEl>
                                          <p:spTgt spid="10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5617127" y="205846"/>
            <a:ext cx="1922578" cy="923330"/>
          </a:xfrm>
          <a:prstGeom prst="rect">
            <a:avLst/>
          </a:prstGeom>
          <a:noFill/>
        </p:spPr>
        <p:txBody>
          <a:bodyPr wrap="none" lIns="91440" tIns="45720" rIns="91440" bIns="45720">
            <a:spAutoFit/>
          </a:bodyPr>
          <a:lstStyle/>
          <a:p>
            <a:pPr algn="ctr"/>
            <a:r>
              <a:rPr lang="pl-PL" sz="5400" dirty="0" smtClean="0">
                <a:ln w="0"/>
                <a:solidFill>
                  <a:srgbClr val="131313"/>
                </a:solidFill>
                <a:effectLst>
                  <a:reflection blurRad="6350" stA="53000" endA="300" endPos="35500" dir="5400000" sy="-90000" algn="bl" rotWithShape="0"/>
                </a:effectLst>
              </a:rPr>
              <a:t>Braga</a:t>
            </a:r>
            <a:r>
              <a:rPr lang="pl-PL"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endParaRPr lang="pl-PL"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7170" name="Picture 2" descr="https://lh3.googleusercontent.com/S0uI4jdbTSSAahZvfvjv-fNzwjQWiBDdWrXPdEsjZl6ukPCNtum81tbJMAZbDujzZ7ipu5YBJDwKcFbvhzHH0DxBe6zg73Ckn5HHWYOcGV34cN4OPnzLvrsxmCTia7cE7HPsKX0igXybHe41oGgRXEzdZEPd8HSNCH_d8J0iBAA_0AgBPwB8WEThnFWZb591AZILHOWJrNtwp25iEAYIboPWU2x9g01EaD2Xv39vp-lzHub7rv4lYNyZO4IXwQ1nnleGFvq4JV_ncfjEKATAEzyZSlfyzWPm2JFCH6JW1z7ztSOi9mOjPJ0RZ46kvDdXbiMZZnl13RCESnbCCqnrYsj6W-qIP5Rn5YjePGhuWwiKf-MLtS7_-JeeRaozoKdZUlBu2ESqDSwZ3KrJtLDjcfvbaZCEVXS-MiXTNHPvcdQpLLSlAZ5QKjBpV3T2W6NQ1cZkQgdvi_Qk72P7ZWPKI3GmjHfLmBeo-yB2KNjsp9NyBk3HPbwkxebfxzr11McMgyJrZxP5FGJFrJFud4hpbeBjzmSLQnoWcWmxzh0NDzRT3EalTHnY7mGYsDqbSnV7Abowk2CibB113bcrIrHIjO51RCsUZCQDytZZmZqfnf4ymlONW0089YM2Fm0nd32O=w952-h714-n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153"/>
          <a:stretch/>
        </p:blipFill>
        <p:spPr bwMode="auto">
          <a:xfrm>
            <a:off x="1638802" y="1261379"/>
            <a:ext cx="9025526" cy="49311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Obraz 3" descr="C:\Users\magda\AppData\Local\Temp\Rar$DIa0.533\EU flag-Erasmus+_vect_POS.jpg"/>
          <p:cNvPicPr/>
          <p:nvPr/>
        </p:nvPicPr>
        <p:blipFill>
          <a:blip r:embed="rId3"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3921676251"/>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to="" calcmode="lin" valueType="num">
                                      <p:cBhvr>
                                        <p:cTn id="7" dur="1" fill="hold"/>
                                        <p:tgtEl>
                                          <p:spTgt spid="717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5947476" y="286269"/>
            <a:ext cx="1922578" cy="923330"/>
          </a:xfrm>
          <a:prstGeom prst="rect">
            <a:avLst/>
          </a:prstGeom>
          <a:noFill/>
        </p:spPr>
        <p:txBody>
          <a:bodyPr wrap="none" lIns="91440" tIns="45720" rIns="91440" bIns="45720">
            <a:spAutoFit/>
          </a:bodyPr>
          <a:lstStyle/>
          <a:p>
            <a:pPr algn="ctr"/>
            <a:r>
              <a:rPr lang="pl-PL" sz="5400" dirty="0" smtClean="0">
                <a:ln w="0"/>
                <a:solidFill>
                  <a:srgbClr val="131313"/>
                </a:solidFill>
                <a:effectLst>
                  <a:reflection blurRad="6350" stA="53000" endA="300" endPos="35500" dir="5400000" sy="-90000" algn="bl" rotWithShape="0"/>
                </a:effectLst>
              </a:rPr>
              <a:t>Braga</a:t>
            </a:r>
            <a:r>
              <a:rPr lang="pl-PL"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endParaRPr lang="pl-PL"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8202" name="Picture 10" descr="https://lh3.googleusercontent.com/UsjnU57YCeykWsivzr_fLY5BOI30YSImfTgZaZGheExt_gZZGJLa_UORa-veoZxP9MkA6eSxMTTuj5o8Ti1Y4K6CnenHwGgKKqD7uWxuGxmj7caIpESXitp-jTUMx1Jd0pCEObe-CfPQIZaYTi9D2G9JmTOnqp5GxtHuN_OLJFnv8Y0M2pRGjt1tTa0rNPgWHQGc3CJBBPUpZdfgDkN-2NJfPfqmT3B2m6Y0dek1gayurF0ol916uWOwjuBuKfJlxyWjg_MVq9LBepjHAZia6KCMckyfEih3PLThC3dGbK-f4zggB13eC6wlCVSCGD6tN-Qkj9CKmODdY2ifuU4OKGPZ8-KCO7DfylZxq43S4LIKJLgNIiJTKk5sIcq8fySVmeNwzwTHjKEKFwLZyABmPjGudetZkfkhj2REj3xiIJwo04jJ5G74ujbm809FhR9jHqg-PSvvLa0Dwdg3kJoy40JhyjdOaVXvCRuicPG-pshokj8pngad3YcMaFj6u2Z3ws2VtCtLGS0bLf9-1LE9lXRnadZAnQ-Qqu1_3ItSvu_uzJqUvtzzRf3H0CyRPUr28zMVtHpOyfnuBsYo9vNu9vRWd2fRc9HllgULIGiM48dNWnbGx1ulq5qHhxoMNA7HqrDmCxBprTvidofUGojgfY4z71o5jaYIbe0pS7m3YbWoC4bS6DTLRQ0=w536-h714-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6435" y="2072716"/>
            <a:ext cx="2987585" cy="39797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04" name="Picture 12" descr="https://lh3.googleusercontent.com/5sthTny3tMpNV8uKOXvtqsjyTYKbn--GM2znwMO6wjmROpMlEF4xVQb5yLS6oQ6C2iNEdKAGGOm33itLHzq5Bw9kJoWoGYqY6vdqmTSxXy64ZJrxseEqVP6RPFhK_BPFeuWdb6Ke12v0vgT-IIQAG9DEhmbslZjbhuh10ziOf5HOMRDD0k6TwnkoYoGE8LqIg8PkxVjZqV-68lJtngzGnFn_irh6EsYoKuF9YkLgjoMuitAVc4F8EicKssygsryqRmOrPSECrkSnHp_QDiY4T21Zgq6XbhKzkofynGZ2wXB0L0NzKBocIcGocfnJxQQJXGPqJNUwJBJGgdNy9-RhX7dOnREnRhvHNkZonTF-2GuJ98sgLjO5hsdmLfQz4HrSg0F015j8nq0liNAl6Ak-fRHpoUZiUl-zDbLFZfRgf7MhhkaMueHxCcVUKwQ2Oj1Rg4aEeJU1vC8AMLiCFxHs_0Dnk1sS0k9R7uPFEphCjhN4MWMq038vDKs0n27pQwVYoUMGoL0jOXNxMKsKS-qvRLD_Z3m8siEV_SxuU_0HlqCxHF0E2PIW44Ysg27CvObrcrh64RpIwUbHZWjyKknXlRyNZZExOToksJycTWkVVR_9udv3acm-ubO7fVSAMXBjJuzu5_QOjjufdEMSU_lKVj76F_fU_vQnfWJc0ZIK7IFEIVzt1RCH12E=w952-h714-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2696" y="3062570"/>
            <a:ext cx="4685998" cy="35144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utoShape 14" descr="https://lh3.googleusercontent.com/wR-DOxXDwf7nMRncqOuWOLRqgi08gCRQ_ngYrDcFO7dC1DuGqVjjmrxVbdGPBQv-DlZooR0N99pvReDD44tKk0TSz41M_lvVqmEx7gHR-h3-k9DBARDQm1O1FrRy9TpUWNdOkhxtT3-hZga7qMSiZxW00X-oK4hvLN9-vL1NHkFTKTwYAjODxgTcq-rWDShbL2zrHuzojPFIosdi4E-GurGJ25KfqkDkYhiLG603l7UMOds9mQ5N2g8320JWSC_1Mk9UUd-CFwebQ73hzNt3USBhKIM-JyTYdsejVe1geM4l8BDcUMOcwWk74s67w2GS5HXO-HrJhmph6-bES8fKYKdu1x8Y8EUojVfVPUdIgi9m9mtF8hTk0fEndMiIcADjW-mFvu9NopXQwQ-XCc5FAC3AJC-t7gA988UjxEksdnxc66UWaHTb9FxTjYsDJb0F9hRW7zAhsv6EmC9ZTebh9ccytQelQkSOs_WKTfDaEom6RgRGtsfSpn7HbgqDV7GLUwB0Ulk1W9KoRz55BxX-_vxIePqOyNrYN9vYbLiDflxwtua8YlChF8uup-YN8vWdBSyg3QOdJ1tCpHSOVgMgzgE3REsbMq4Q09vk_icC1KTJVTAiX1L09HveWmA7Z_AX=w536-h714-n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3" name="AutoShape 16" descr="https://lh3.googleusercontent.com/wR-DOxXDwf7nMRncqOuWOLRqgi08gCRQ_ngYrDcFO7dC1DuGqVjjmrxVbdGPBQv-DlZooR0N99pvReDD44tKk0TSz41M_lvVqmEx7gHR-h3-k9DBARDQm1O1FrRy9TpUWNdOkhxtT3-hZga7qMSiZxW00X-oK4hvLN9-vL1NHkFTKTwYAjODxgTcq-rWDShbL2zrHuzojPFIosdi4E-GurGJ25KfqkDkYhiLG603l7UMOds9mQ5N2g8320JWSC_1Mk9UUd-CFwebQ73hzNt3USBhKIM-JyTYdsejVe1geM4l8BDcUMOcwWk74s67w2GS5HXO-HrJhmph6-bES8fKYKdu1x8Y8EUojVfVPUdIgi9m9mtF8hTk0fEndMiIcADjW-mFvu9NopXQwQ-XCc5FAC3AJC-t7gA988UjxEksdnxc66UWaHTb9FxTjYsDJb0F9hRW7zAhsv6EmC9ZTebh9ccytQelQkSOs_WKTfDaEom6RgRGtsfSpn7HbgqDV7GLUwB0Ulk1W9KoRz55BxX-_vxIePqOyNrYN9vYbLiDflxwtua8YlChF8uup-YN8vWdBSyg3QOdJ1tCpHSOVgMgzgE3REsbMq4Q09vk_icC1KTJVTAiX1L09HveWmA7Z_AX=w536-h714-no"/>
          <p:cNvSpPr>
            <a:spLocks noChangeAspect="1" noChangeArrowheads="1"/>
          </p:cNvSpPr>
          <p:nvPr/>
        </p:nvSpPr>
        <p:spPr bwMode="auto">
          <a:xfrm>
            <a:off x="307975" y="7937"/>
            <a:ext cx="4372404" cy="43724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495" y="1087568"/>
            <a:ext cx="3349572" cy="4466096"/>
          </a:xfrm>
          <a:prstGeom prst="rect">
            <a:avLst/>
          </a:prstGeom>
          <a:ln>
            <a:noFill/>
          </a:ln>
          <a:effectLst>
            <a:softEdge rad="112500"/>
          </a:effectLst>
        </p:spPr>
      </p:pic>
      <p:pic>
        <p:nvPicPr>
          <p:cNvPr id="8" name="Obraz 7" descr="C:\Users\magda\AppData\Local\Temp\Rar$DIa0.533\EU flag-Erasmus+_vect_POS.jpg"/>
          <p:cNvPicPr/>
          <p:nvPr/>
        </p:nvPicPr>
        <p:blipFill>
          <a:blip r:embed="rId5" cstate="print"/>
          <a:srcRect/>
          <a:stretch>
            <a:fillRect/>
          </a:stretch>
        </p:blipFill>
        <p:spPr bwMode="auto">
          <a:xfrm>
            <a:off x="-1" y="-1"/>
            <a:ext cx="3135087" cy="953589"/>
          </a:xfrm>
          <a:prstGeom prst="rect">
            <a:avLst/>
          </a:prstGeom>
          <a:noFill/>
          <a:ln w="9525">
            <a:noFill/>
            <a:miter lim="800000"/>
            <a:headEnd/>
            <a:tailEnd/>
          </a:ln>
        </p:spPr>
      </p:pic>
      <p:pic>
        <p:nvPicPr>
          <p:cNvPr id="9" name="Obraz 8" descr="C:\Users\magda\Desktop\logo.jpg"/>
          <p:cNvPicPr/>
          <p:nvPr/>
        </p:nvPicPr>
        <p:blipFill>
          <a:blip r:embed="rId6"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164629949"/>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202"/>
                                        </p:tgtEl>
                                        <p:attrNameLst>
                                          <p:attrName>style.visibility</p:attrName>
                                        </p:attrNameLst>
                                      </p:cBhvr>
                                      <p:to>
                                        <p:strVal val="visible"/>
                                      </p:to>
                                    </p:set>
                                    <p:anim to="" calcmode="lin" valueType="num">
                                      <p:cBhvr>
                                        <p:cTn id="12" dur="1" fill="hold"/>
                                        <p:tgtEl>
                                          <p:spTgt spid="820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8204"/>
                                        </p:tgtEl>
                                        <p:attrNameLst>
                                          <p:attrName>style.visibility</p:attrName>
                                        </p:attrNameLst>
                                      </p:cBhvr>
                                      <p:to>
                                        <p:strVal val="visible"/>
                                      </p:to>
                                    </p:set>
                                    <p:anim to="" calcmode="lin" valueType="num">
                                      <p:cBhvr>
                                        <p:cTn id="17" dur="1" fill="hold"/>
                                        <p:tgtEl>
                                          <p:spTgt spid="820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5682442" y="166657"/>
            <a:ext cx="1922578" cy="923330"/>
          </a:xfrm>
          <a:prstGeom prst="rect">
            <a:avLst/>
          </a:prstGeom>
          <a:noFill/>
        </p:spPr>
        <p:txBody>
          <a:bodyPr wrap="none" lIns="91440" tIns="45720" rIns="91440" bIns="45720">
            <a:spAutoFit/>
          </a:bodyPr>
          <a:lstStyle/>
          <a:p>
            <a:pPr algn="ctr"/>
            <a:r>
              <a:rPr lang="pl-PL" sz="5400" dirty="0" smtClean="0">
                <a:ln w="0"/>
                <a:solidFill>
                  <a:srgbClr val="131313"/>
                </a:solidFill>
                <a:effectLst>
                  <a:reflection blurRad="6350" stA="53000" endA="300" endPos="35500" dir="5400000" sy="-90000" algn="bl" rotWithShape="0"/>
                </a:effectLst>
              </a:rPr>
              <a:t>Braga</a:t>
            </a:r>
            <a:r>
              <a:rPr lang="pl-PL"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endParaRPr lang="pl-PL"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5" name="Picture 4" descr="https://lh3.googleusercontent.com/y8LM4JUJWoH_corbUPx31uMpI5VSNUeKP4D1YA_TAxvzzQVE0VXcO1JXh8NLU_ZwYZQoqnB98PyzDZyaUi0M_66_BLe3LSkxRHuZQ7p-tQpqzckoHxUYzFeJkHT-oeLcdVJ7Gx0UyP12soT8rF5V4Ob7Ojzp1Yr50T_hwwesD4hN6LIn2zN2cRPNgGFIMVEZ1wxCjbVSTcxPUtOB9xTib1OdWhDXmc_1biaYd0Q_tsmnJfXNtPGvTZr9CbetJO7kjdagZBpQGmzWGIbLZ83SgdzwSd3q3bhAaTGWGxemoiS05CTvmTJEDfV-lgRc3-8tbO1OlkQJxUIUkvh-UDqHFIht9oqxDpH83qsji5sdDgLE7W_AspYvArc2WbhmGDgJ1mHVwt3shlqH1EjZWDIMgit1QnTKd4kEpCh_DBFBfLitRGF3L1SoEg8vpmIp9C6j1ZPIRpZSFVqRng2psg1aiMnQ6f0xLGeI7wzg2uJe-gZ0OvPH7oYMOdv-ylGMBkraQVCZB0UGYzeS_hcgQpcPEhyxEXnX6xZ7L4gRI8TF9khU1_K5HpHvf3lo2p92yqp6smeSkoH_SB0YZTDl4a0aklezMeRLpVsMqAiZASMAGwUNV0wYveT4vXcMk7X2smUFm1Oojfksc0HY6MgU787N4yHZRLFaQwlliMm8gjmj7kP6NEedeRTO5Gg=w1240-h698-n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34" r="8762"/>
          <a:stretch/>
        </p:blipFill>
        <p:spPr bwMode="auto">
          <a:xfrm>
            <a:off x="2375441" y="1115824"/>
            <a:ext cx="7713650" cy="55310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Obraz 3" descr="C:\Users\magda\AppData\Local\Temp\Rar$DIa0.533\EU flag-Erasmus+_vect_POS.jpg"/>
          <p:cNvPicPr/>
          <p:nvPr/>
        </p:nvPicPr>
        <p:blipFill>
          <a:blip r:embed="rId3" cstate="print"/>
          <a:srcRect/>
          <a:stretch>
            <a:fillRect/>
          </a:stretch>
        </p:blipFill>
        <p:spPr bwMode="auto">
          <a:xfrm>
            <a:off x="-1" y="-1"/>
            <a:ext cx="3135087" cy="953589"/>
          </a:xfrm>
          <a:prstGeom prst="rect">
            <a:avLst/>
          </a:prstGeom>
          <a:noFill/>
          <a:ln w="9525">
            <a:noFill/>
            <a:miter lim="800000"/>
            <a:headEnd/>
            <a:tailEnd/>
          </a:ln>
        </p:spPr>
      </p:pic>
      <p:pic>
        <p:nvPicPr>
          <p:cNvPr id="6" name="Obraz 5"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600426269"/>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3392" y="2276872"/>
            <a:ext cx="10972800" cy="1143000"/>
          </a:xfrm>
        </p:spPr>
        <p:txBody>
          <a:bodyPr/>
          <a:lstStyle/>
          <a:p>
            <a:r>
              <a:rPr lang="pl-PL" sz="4800" b="1" dirty="0" smtClean="0"/>
              <a:t>Portugal</a:t>
            </a:r>
            <a:endParaRPr lang="pl-PL" sz="4800" b="1" dirty="0"/>
          </a:p>
        </p:txBody>
      </p:sp>
      <p:pic>
        <p:nvPicPr>
          <p:cNvPr id="3" name="Obraz 2"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4" name="Obraz 3"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5000">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p:cNvSpPr/>
          <p:nvPr/>
        </p:nvSpPr>
        <p:spPr>
          <a:xfrm>
            <a:off x="2966380" y="235131"/>
            <a:ext cx="7745164" cy="1661993"/>
          </a:xfrm>
          <a:prstGeom prst="rect">
            <a:avLst/>
          </a:prstGeom>
          <a:noFill/>
        </p:spPr>
        <p:txBody>
          <a:bodyPr wrap="square" lIns="91440" tIns="45720" rIns="91440" bIns="45720">
            <a:spAutoFit/>
          </a:bodyPr>
          <a:lstStyle/>
          <a:p>
            <a:pPr algn="ctr"/>
            <a:r>
              <a:rPr lang="pl-PL" sz="4800" b="0" cap="none" spc="0" dirty="0" smtClean="0">
                <a:ln w="0"/>
                <a:solidFill>
                  <a:srgbClr val="131313"/>
                </a:solidFill>
                <a:effectLst>
                  <a:reflection blurRad="6350" stA="53000" endA="300" endPos="35500" dir="5400000" sy="-90000" algn="bl" rotWithShape="0"/>
                </a:effectLst>
              </a:rPr>
              <a:t>Braga - Bom </a:t>
            </a:r>
            <a:r>
              <a:rPr lang="pl-PL" sz="4800" b="0" cap="none" spc="0" dirty="0" err="1" smtClean="0">
                <a:ln w="0"/>
                <a:solidFill>
                  <a:srgbClr val="131313"/>
                </a:solidFill>
                <a:effectLst>
                  <a:reflection blurRad="6350" stA="53000" endA="300" endPos="35500" dir="5400000" sy="-90000" algn="bl" rotWithShape="0"/>
                </a:effectLst>
              </a:rPr>
              <a:t>Jesus</a:t>
            </a:r>
            <a:r>
              <a:rPr lang="pl-PL" sz="4800" b="0" cap="none" spc="0" dirty="0" smtClean="0">
                <a:ln w="0"/>
                <a:solidFill>
                  <a:srgbClr val="131313"/>
                </a:solidFill>
                <a:effectLst>
                  <a:reflection blurRad="6350" stA="53000" endA="300" endPos="35500" dir="5400000" sy="-90000" algn="bl" rotWithShape="0"/>
                </a:effectLst>
              </a:rPr>
              <a:t> do Monte</a:t>
            </a:r>
          </a:p>
          <a:p>
            <a:pPr algn="ctr"/>
            <a:endParaRPr lang="pl-PL"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482" y="1809143"/>
            <a:ext cx="5457021" cy="4092766"/>
          </a:xfrm>
          <a:prstGeom prst="rect">
            <a:avLst/>
          </a:prstGeom>
          <a:ln>
            <a:noFill/>
          </a:ln>
          <a:effectLst>
            <a:softEdge rad="112500"/>
          </a:effectLst>
        </p:spPr>
      </p:pic>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6768" y="1717703"/>
            <a:ext cx="5457021" cy="4092766"/>
          </a:xfrm>
          <a:prstGeom prst="rect">
            <a:avLst/>
          </a:prstGeom>
          <a:ln>
            <a:noFill/>
          </a:ln>
          <a:effectLst>
            <a:softEdge rad="112500"/>
          </a:effectLst>
        </p:spPr>
      </p:pic>
      <p:pic>
        <p:nvPicPr>
          <p:cNvPr id="5" name="Obraz 4" descr="C:\Users\magda\AppData\Local\Temp\Rar$DIa0.533\EU flag-Erasmus+_vect_POS.jpg"/>
          <p:cNvPicPr/>
          <p:nvPr/>
        </p:nvPicPr>
        <p:blipFill>
          <a:blip r:embed="rId4" cstate="print"/>
          <a:srcRect/>
          <a:stretch>
            <a:fillRect/>
          </a:stretch>
        </p:blipFill>
        <p:spPr bwMode="auto">
          <a:xfrm>
            <a:off x="-1" y="-1"/>
            <a:ext cx="3135087" cy="953589"/>
          </a:xfrm>
          <a:prstGeom prst="rect">
            <a:avLst/>
          </a:prstGeom>
          <a:noFill/>
          <a:ln w="9525">
            <a:noFill/>
            <a:miter lim="800000"/>
            <a:headEnd/>
            <a:tailEnd/>
          </a:ln>
        </p:spPr>
      </p:pic>
      <p:pic>
        <p:nvPicPr>
          <p:cNvPr id="7" name="Obraz 6" descr="C:\Users\magda\Desktop\logo.jpg"/>
          <p:cNvPicPr/>
          <p:nvPr/>
        </p:nvPicPr>
        <p:blipFill>
          <a:blip r:embed="rId5"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116928877"/>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p:cNvSpPr/>
          <p:nvPr/>
        </p:nvSpPr>
        <p:spPr>
          <a:xfrm>
            <a:off x="3352947" y="362600"/>
            <a:ext cx="7260834" cy="830997"/>
          </a:xfrm>
          <a:prstGeom prst="rect">
            <a:avLst/>
          </a:prstGeom>
          <a:noFill/>
        </p:spPr>
        <p:txBody>
          <a:bodyPr wrap="none" lIns="91440" tIns="45720" rIns="91440" bIns="45720">
            <a:spAutoFit/>
          </a:bodyPr>
          <a:lstStyle/>
          <a:p>
            <a:pPr algn="ctr"/>
            <a:r>
              <a:rPr lang="pl-PL" sz="4800" b="0" cap="none" spc="0" dirty="0" smtClean="0">
                <a:ln w="0"/>
                <a:solidFill>
                  <a:srgbClr val="131313"/>
                </a:solidFill>
                <a:effectLst>
                  <a:reflection blurRad="6350" stA="53000" endA="300" endPos="35500" dir="5400000" sy="-90000" algn="bl" rotWithShape="0"/>
                </a:effectLst>
              </a:rPr>
              <a:t>Braga - Bom </a:t>
            </a:r>
            <a:r>
              <a:rPr lang="pl-PL" sz="4800" b="0" cap="none" spc="0" dirty="0" err="1" smtClean="0">
                <a:ln w="0"/>
                <a:solidFill>
                  <a:srgbClr val="131313"/>
                </a:solidFill>
                <a:effectLst>
                  <a:reflection blurRad="6350" stA="53000" endA="300" endPos="35500" dir="5400000" sy="-90000" algn="bl" rotWithShape="0"/>
                </a:effectLst>
              </a:rPr>
              <a:t>Jesus</a:t>
            </a:r>
            <a:r>
              <a:rPr lang="pl-PL" sz="4800" b="0" cap="none" spc="0" dirty="0" smtClean="0">
                <a:ln w="0"/>
                <a:solidFill>
                  <a:srgbClr val="131313"/>
                </a:solidFill>
                <a:effectLst>
                  <a:reflection blurRad="6350" stA="53000" endA="300" endPos="35500" dir="5400000" sy="-90000" algn="bl" rotWithShape="0"/>
                </a:effectLst>
              </a:rPr>
              <a:t> do Monte</a:t>
            </a:r>
            <a:endParaRPr lang="pl-PL" sz="4800" b="0" cap="none" spc="0" dirty="0">
              <a:ln w="0"/>
              <a:solidFill>
                <a:srgbClr val="131313"/>
              </a:solidFill>
              <a:effectLst>
                <a:reflection blurRad="6350" stA="53000" endA="300" endPos="35500" dir="5400000" sy="-90000" algn="bl" rotWithShape="0"/>
              </a:effectLst>
            </a:endParaRPr>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498" y="1754829"/>
            <a:ext cx="5515359" cy="4136519"/>
          </a:xfrm>
          <a:prstGeom prst="rect">
            <a:avLst/>
          </a:prstGeom>
          <a:ln>
            <a:noFill/>
          </a:ln>
          <a:effectLst>
            <a:softEdge rad="112500"/>
          </a:effectLst>
        </p:spPr>
      </p:pic>
      <p:pic>
        <p:nvPicPr>
          <p:cNvPr id="4098" name="Picture 2" descr="https://lh3.googleusercontent.com/uDW0FWfyI3Fw4tXDaC2SBh2iwqYdvr4l6fwHXVRO1QskzEtHuwTQLRCyxElSJ9Z3QlyiU-hNXJi9lp60-O66qX0VjI-ZQsFh2ncfD0n0Hvf8ih-pK-dKyfP7sZW3mx3-uL9qjBhXgOYUW6G0EACQ2rrk01MBBgBi2MN5r4-rICAqVPRd95X35hrOhmA75eWm_cRARH4Hk4Y7gR1L1JPNbPW0JiXe8B23kscZ-C1usyKlUwp80B_fPrFg6frkHmAAu22zATQLgohwcaN5ZOOl9-_WFR_kEyW8Z8_4fs8msamQ5zFefTPTnum66LDlA6_9Uic12NgQWYTw27eAmc7ngaKmHKTjNXFaJ_QsieJoleg6tkcaCB51736v2CQCwI5yBPe7ZGh0kuyXz0VTjOvbooZAZ6P_e5MbTaUPjunkgxe4NK-MbxuZFXZSFX_eexwyhNzTFHvISryGRu9BfMM8njF7WqY1VJs81o3jHSB4yUyCZWO2jawXL9tJXXkneHaCSSxGcEeUJbhn4IzNNt-YP7ZQGVrTK5nYE29nTponSBdqYY3oyZ9SyIC2CFE_tUHxtC1xYjaXO2Si6PDCWaVdjyXewKsTYUbbN9SKq-MPU8hHV622-vrqNsnaFdeV0f42=w952-h714-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6975" y="1763486"/>
            <a:ext cx="5580829" cy="41856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Obraz 4" descr="C:\Users\magda\AppData\Local\Temp\Rar$DIa0.533\EU flag-Erasmus+_vect_POS.jpg"/>
          <p:cNvPicPr/>
          <p:nvPr/>
        </p:nvPicPr>
        <p:blipFill>
          <a:blip r:embed="rId4" cstate="print"/>
          <a:srcRect/>
          <a:stretch>
            <a:fillRect/>
          </a:stretch>
        </p:blipFill>
        <p:spPr bwMode="auto">
          <a:xfrm>
            <a:off x="-1" y="-1"/>
            <a:ext cx="3135087" cy="953589"/>
          </a:xfrm>
          <a:prstGeom prst="rect">
            <a:avLst/>
          </a:prstGeom>
          <a:noFill/>
          <a:ln w="9525">
            <a:noFill/>
            <a:miter lim="800000"/>
            <a:headEnd/>
            <a:tailEnd/>
          </a:ln>
        </p:spPr>
      </p:pic>
      <p:pic>
        <p:nvPicPr>
          <p:cNvPr id="6" name="Obraz 5" descr="C:\Users\magda\Desktop\logo.jpg"/>
          <p:cNvPicPr/>
          <p:nvPr/>
        </p:nvPicPr>
        <p:blipFill>
          <a:blip r:embed="rId5"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1551178589"/>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to="" calcmode="lin" valueType="num">
                                      <p:cBhvr>
                                        <p:cTn id="12" dur="1" fill="hold"/>
                                        <p:tgtEl>
                                          <p:spTgt spid="40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3.googleusercontent.com/-2rYfFxWzGr2xoLuRDbWQ8cVWr9b9zpAR6pVCgQZaDwKK54Sj4jw-OVz2ZFi7qRJIzX3wdjEnS_BYZ_7C8bgQm_zAxyNC4tn2SbV3kxux-V0UjpbG-APqX7a3RCnyv-UPl2DVTw4CB52d-vQ3vwom80Atl4HdnUXinO1RqR9Tm5NAdQSVgDBXSL-pRihptiiUBYJODMYfsXnYQ4jbtNVfZgcYDPzPE5LgAbJYHOrNsqODtPHTE6UUMdF3NaO5IgpGIgG5NQ8HYKamgrY6ufK86VwmyTzOTJFlXUy88Etl7X5JWP-LI2UTYQdgsuYK-vfcBzxxQu7vLeh9FeVSWsrDU1pBPpjKRPg0mLvOTC6j6w2WZtm18ZPpbkYMmFJqKLDgEwzOGPu9Z3IFuBfJ0TIZxtNBk3-dr9rGGzx09JyYNBDZ0xAYsdDe03Tyh6qXup5hOmfaoSHB7U5C2H-6s_DaqSFjlIAtsZ8yWmdWlWXoFc7TUnW2rObOoKPtIqU3_EIDsNMyr4IeJ4x4wuXK8CWUjjPSlCVhzAKmcVUUQaxVhu5tPyUicRFYleLjf-OUvFbBNsrbrg2IzP-Jl5DBuo83mWu0KWqNwifZRSf-7T5QuZXZGzyZd5mP9SqLqnqEAz9=w536-h714-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623" y="1570416"/>
            <a:ext cx="3648000" cy="48594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Prostokąt 6"/>
          <p:cNvSpPr/>
          <p:nvPr/>
        </p:nvSpPr>
        <p:spPr>
          <a:xfrm>
            <a:off x="3352947" y="401789"/>
            <a:ext cx="7260834" cy="830997"/>
          </a:xfrm>
          <a:prstGeom prst="rect">
            <a:avLst/>
          </a:prstGeom>
          <a:noFill/>
        </p:spPr>
        <p:txBody>
          <a:bodyPr wrap="none" lIns="91440" tIns="45720" rIns="91440" bIns="45720">
            <a:spAutoFit/>
          </a:bodyPr>
          <a:lstStyle/>
          <a:p>
            <a:pPr algn="ctr"/>
            <a:r>
              <a:rPr lang="pl-PL" sz="4800" b="0" cap="none" spc="0" dirty="0" smtClean="0">
                <a:ln w="0"/>
                <a:solidFill>
                  <a:srgbClr val="131313"/>
                </a:solidFill>
                <a:effectLst>
                  <a:reflection blurRad="6350" stA="53000" endA="300" endPos="35500" dir="5400000" sy="-90000" algn="bl" rotWithShape="0"/>
                </a:effectLst>
              </a:rPr>
              <a:t>Braga - Bom </a:t>
            </a:r>
            <a:r>
              <a:rPr lang="pl-PL" sz="4800" b="0" cap="none" spc="0" dirty="0" err="1" smtClean="0">
                <a:ln w="0"/>
                <a:solidFill>
                  <a:srgbClr val="131313"/>
                </a:solidFill>
                <a:effectLst>
                  <a:reflection blurRad="6350" stA="53000" endA="300" endPos="35500" dir="5400000" sy="-90000" algn="bl" rotWithShape="0"/>
                </a:effectLst>
              </a:rPr>
              <a:t>Jesus</a:t>
            </a:r>
            <a:r>
              <a:rPr lang="pl-PL" sz="4800" b="0" cap="none" spc="0" dirty="0" smtClean="0">
                <a:ln w="0"/>
                <a:solidFill>
                  <a:srgbClr val="131313"/>
                </a:solidFill>
                <a:effectLst>
                  <a:reflection blurRad="6350" stA="53000" endA="300" endPos="35500" dir="5400000" sy="-90000" algn="bl" rotWithShape="0"/>
                </a:effectLst>
              </a:rPr>
              <a:t> do Monte</a:t>
            </a:r>
            <a:endParaRPr lang="pl-PL" sz="4800" b="0" cap="none" spc="0" dirty="0">
              <a:ln w="0"/>
              <a:solidFill>
                <a:srgbClr val="131313"/>
              </a:solidFill>
              <a:effectLst>
                <a:reflection blurRad="6350" stA="53000" endA="300" endPos="35500" dir="5400000" sy="-90000" algn="bl" rotWithShape="0"/>
              </a:effectLst>
            </a:endParaRPr>
          </a:p>
        </p:txBody>
      </p:sp>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7531" y="1686366"/>
            <a:ext cx="6226525" cy="4669894"/>
          </a:xfrm>
          <a:prstGeom prst="rect">
            <a:avLst/>
          </a:prstGeom>
          <a:ln>
            <a:noFill/>
          </a:ln>
          <a:effectLst>
            <a:softEdge rad="112500"/>
          </a:effectLst>
        </p:spPr>
      </p:pic>
      <p:pic>
        <p:nvPicPr>
          <p:cNvPr id="5" name="Obraz 4" descr="C:\Users\magda\AppData\Local\Temp\Rar$DIa0.533\EU flag-Erasmus+_vect_POS.jpg"/>
          <p:cNvPicPr/>
          <p:nvPr/>
        </p:nvPicPr>
        <p:blipFill>
          <a:blip r:embed="rId4" cstate="print"/>
          <a:srcRect/>
          <a:stretch>
            <a:fillRect/>
          </a:stretch>
        </p:blipFill>
        <p:spPr bwMode="auto">
          <a:xfrm>
            <a:off x="-1" y="-1"/>
            <a:ext cx="3135087" cy="953589"/>
          </a:xfrm>
          <a:prstGeom prst="rect">
            <a:avLst/>
          </a:prstGeom>
          <a:noFill/>
          <a:ln w="9525">
            <a:noFill/>
            <a:miter lim="800000"/>
            <a:headEnd/>
            <a:tailEnd/>
          </a:ln>
        </p:spPr>
      </p:pic>
      <p:pic>
        <p:nvPicPr>
          <p:cNvPr id="6" name="Obraz 5" descr="C:\Users\magda\Desktop\logo.jpg"/>
          <p:cNvPicPr/>
          <p:nvPr/>
        </p:nvPicPr>
        <p:blipFill>
          <a:blip r:embed="rId5"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222016316"/>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to="" calcmode="lin" valueType="num">
                                      <p:cBhvr>
                                        <p:cTn id="7" dur="1" fill="hold"/>
                                        <p:tgtEl>
                                          <p:spTgt spid="307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3169792" y="192783"/>
            <a:ext cx="7574894" cy="830997"/>
          </a:xfrm>
          <a:prstGeom prst="rect">
            <a:avLst/>
          </a:prstGeom>
          <a:noFill/>
        </p:spPr>
        <p:txBody>
          <a:bodyPr wrap="none" lIns="91440" tIns="45720" rIns="91440" bIns="45720">
            <a:spAutoFit/>
          </a:bodyPr>
          <a:lstStyle/>
          <a:p>
            <a:pPr algn="ctr"/>
            <a:r>
              <a:rPr lang="pl-PL" sz="4800" b="0" cap="none" spc="0" dirty="0" smtClean="0">
                <a:ln w="0"/>
                <a:solidFill>
                  <a:srgbClr val="131313"/>
                </a:solidFill>
                <a:effectLst>
                  <a:reflection blurRad="6350" stA="53000" endA="300" endPos="35500" dir="5400000" sy="-90000" algn="bl" rotWithShape="0"/>
                </a:effectLst>
              </a:rPr>
              <a:t>Braga - </a:t>
            </a:r>
            <a:r>
              <a:rPr lang="pt-BR" sz="4800" b="0" cap="none" spc="0" dirty="0" smtClean="0">
                <a:ln w="0"/>
                <a:solidFill>
                  <a:srgbClr val="131313"/>
                </a:solidFill>
                <a:effectLst>
                  <a:reflection blurRad="6350" stA="53000" endA="300" endPos="35500" dir="5400000" sy="-90000" algn="bl" rotWithShape="0"/>
                </a:effectLst>
              </a:rPr>
              <a:t>Santuário do Sameiro</a:t>
            </a:r>
            <a:r>
              <a:rPr lang="pl-PL" sz="4800" b="0" cap="none" spc="0" dirty="0" smtClean="0">
                <a:ln w="0"/>
                <a:solidFill>
                  <a:srgbClr val="131313"/>
                </a:solidFill>
                <a:effectLst>
                  <a:reflection blurRad="6350" stA="53000" endA="300" endPos="35500" dir="5400000" sy="-90000" algn="bl" rotWithShape="0"/>
                </a:effectLst>
              </a:rPr>
              <a:t> </a:t>
            </a:r>
            <a:endParaRPr lang="pl-PL" sz="4800" b="0" cap="none" spc="0" dirty="0">
              <a:ln w="0"/>
              <a:solidFill>
                <a:srgbClr val="131313"/>
              </a:solidFill>
              <a:effectLst>
                <a:reflection blurRad="6350" stA="53000" endA="300" endPos="35500" dir="5400000" sy="-90000" algn="bl" rotWithShape="0"/>
              </a:effectLst>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1148" y="1285930"/>
            <a:ext cx="7185588" cy="5389190"/>
          </a:xfrm>
          <a:prstGeom prst="rect">
            <a:avLst/>
          </a:prstGeom>
          <a:ln>
            <a:noFill/>
          </a:ln>
          <a:effectLst>
            <a:softEdge rad="112500"/>
          </a:effectLst>
        </p:spPr>
      </p:pic>
      <p:pic>
        <p:nvPicPr>
          <p:cNvPr id="4" name="Obraz 3" descr="C:\Users\magda\AppData\Local\Temp\Rar$DIa0.533\EU flag-Erasmus+_vect_POS.jpg"/>
          <p:cNvPicPr/>
          <p:nvPr/>
        </p:nvPicPr>
        <p:blipFill>
          <a:blip r:embed="rId3"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1168273589"/>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4160261" y="310349"/>
            <a:ext cx="1884107" cy="923330"/>
          </a:xfrm>
          <a:prstGeom prst="rect">
            <a:avLst/>
          </a:prstGeom>
          <a:noFill/>
        </p:spPr>
        <p:txBody>
          <a:bodyPr wrap="none" lIns="91440" tIns="45720" rIns="91440" bIns="45720">
            <a:spAutoFit/>
          </a:bodyPr>
          <a:lstStyle/>
          <a:p>
            <a:pPr algn="ctr"/>
            <a:r>
              <a:rPr lang="pl-PL" sz="5400" dirty="0" smtClean="0">
                <a:ln w="0"/>
                <a:solidFill>
                  <a:srgbClr val="131313"/>
                </a:solidFill>
                <a:effectLst>
                  <a:reflection blurRad="6350" stA="53000" endA="300" endPos="35500" dir="5400000" sy="-90000" algn="bl" rotWithShape="0"/>
                </a:effectLst>
              </a:rPr>
              <a:t>Porto</a:t>
            </a:r>
            <a:r>
              <a:rPr lang="pl-PL"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endParaRPr lang="pl-PL"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10242" name="Picture 2" descr="https://scontent-waw1-1.xx.fbcdn.net/v/t1.15752-9/38862554_1202579533216027_9049354637924106240_n.jpg?_nc_cat=0&amp;oh=a57a86e0c0205a4906f4a71852e2dab9&amp;oe=5C1BFC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792" y="1702902"/>
            <a:ext cx="5647243" cy="4235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1138" y="1129176"/>
            <a:ext cx="4784788" cy="2691443"/>
          </a:xfrm>
          <a:prstGeom prst="rect">
            <a:avLst/>
          </a:prstGeom>
          <a:ln>
            <a:noFill/>
          </a:ln>
          <a:effectLst>
            <a:softEdge rad="112500"/>
          </a:effectLst>
        </p:spPr>
      </p:pic>
      <p:pic>
        <p:nvPicPr>
          <p:cNvPr id="10244" name="Picture 4" descr="https://lh3.googleusercontent.com/vfjlRHFUoT9yVPEh97W2RgEb_UhHzQi7xXgFX3XaaE4rGdhpNrvC3fgRlxIettf3854hfdGdVN-iz6RjbsFuhhMMKdx4Qwzg5rYZYTPgUCxCTREp2TKDmrTTaO21GqAoHGypAGNOtVXOtk0Vukhqzt3ylf_aUqEIgGV7zPLa6Firt-LbKqUS5Yu-6fxkSVkCkmGc5GW1V5DZA5mEKfSGUlrEzT-ZdIlz63GTQA1YtMAsBa8pdkHQTNHS3et0piM_g7_qG8XPuzwaHHysiFCpA4tccd_E5pXKc1scpnMkJKpBA2-Pf7nv6xpSI-cR4FX2Uu9Kxmndh7NrZsQRPvOvF0TQcfGS2yI9vLAUvyqQOdlUKyDT4S2eM3Z2Dw_4VrZUIpej0JDWNV9s20W2TJmi9cWmHyKwcTvJJnHf9ho_KNoDeBG8PLWlG3aE0cPhIuRTJ3M5DyMRAQTdq1W-4tsw2a2qouiczwTAKEyH1ywufHgK3iKEgbMuR859roG0rRyPxExiia4PGAMn1SvNcyY3sHQ1fpDs3f2fV_zry6o6Ly50YZuzp0-E20WZvDDQ-P6S611tBXPMJc_T_CXtNDuCtJ8i6Ebl_s6MsZ9JYr-PyVW7UNFnU4tZo9I1buGtCvO9xGnefP1AWFtSySh_DhyZjrCjkKj6V3EKe87anRP0aQHuaRSIDRTohFA=w1240-h698-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9110" y="3820619"/>
            <a:ext cx="4888844" cy="27519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Obraz 5" descr="C:\Users\magda\AppData\Local\Temp\Rar$DIa0.533\EU flag-Erasmus+_vect_POS.jpg"/>
          <p:cNvPicPr/>
          <p:nvPr/>
        </p:nvPicPr>
        <p:blipFill>
          <a:blip r:embed="rId5" cstate="print"/>
          <a:srcRect/>
          <a:stretch>
            <a:fillRect/>
          </a:stretch>
        </p:blipFill>
        <p:spPr bwMode="auto">
          <a:xfrm>
            <a:off x="-1" y="-1"/>
            <a:ext cx="3135087" cy="953589"/>
          </a:xfrm>
          <a:prstGeom prst="rect">
            <a:avLst/>
          </a:prstGeom>
          <a:noFill/>
          <a:ln w="9525">
            <a:noFill/>
            <a:miter lim="800000"/>
            <a:headEnd/>
            <a:tailEnd/>
          </a:ln>
        </p:spPr>
      </p:pic>
      <p:pic>
        <p:nvPicPr>
          <p:cNvPr id="8" name="Obraz 7" descr="C:\Users\magda\Desktop\logo.jpg"/>
          <p:cNvPicPr/>
          <p:nvPr/>
        </p:nvPicPr>
        <p:blipFill>
          <a:blip r:embed="rId6"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445082212"/>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to="" calcmode="lin" valueType="num">
                                      <p:cBhvr>
                                        <p:cTn id="7" dur="1" fill="hold"/>
                                        <p:tgtEl>
                                          <p:spTgt spid="1024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 to="" calcmode="lin" valueType="num">
                                      <p:cBhvr>
                                        <p:cTn id="17" dur="1" fill="hold"/>
                                        <p:tgtEl>
                                          <p:spTgt spid="1024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s://lh3.googleusercontent.com/H9KASji4RIywWtao8im28yLAmnsxlQUFtsjiLLXq34BW0T90etxo1sSxdqvlNJJktqwc6aJgeU4OSuaXE6N8LyN8DPLpbpLEg7hjzZ-AQPxlivwknIVqkcfVeJSe8gjspuqOHO1BhGGrHkzhHXT1bWSOj2uaFPxZVPDiY2gbe8dblNFturkEcUSZxoag7xM1ZAvSu8FSdY6SY6Z3entCzIG79igpDls44wChsmbjXS__nRco9owXIo8YXzv-xHtRpgjqLT1K7lbFSAcx7yDppT-w-H_AZYGjIX6KNH6vyvZpdB0xRQpDoC8ff4SfKu40YB47EDl885R5QwAVJj5b8zByOtNSMj9OmWjZugz9dxyqgtdu_IRHg8loIz8He-90vwycoaNZYWuzBU0gDnrn55nKYhGK2o-xzPBqPi7A2LB_7mq8CV199BGoca-R730vk-7WXa5UKn7VoEREAZCgau3GX1XbXFmY3QUgS8CYnC_B0AbfFn2utSeHYiX81mZhsAAPsxh-zE190uSQVCfdI4gSeKfcdKbPSWaTkTIppCJef_Pwk3rGByksHsj-aJymvuELTBqZksDd21Uue9PnxKjDPT_apHJyivQhB308Pwup-AhLiru29FlXuR82flqgp0a6hu-3P4GvBNDmt98YBWrpkV-4HNhRvUig7SuCxJLCz1TM6PlHp2A=w536-h714-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2753" y="2340581"/>
            <a:ext cx="2123630" cy="28288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Prostokąt 6"/>
          <p:cNvSpPr/>
          <p:nvPr/>
        </p:nvSpPr>
        <p:spPr>
          <a:xfrm>
            <a:off x="5597176" y="205846"/>
            <a:ext cx="1884107" cy="923330"/>
          </a:xfrm>
          <a:prstGeom prst="rect">
            <a:avLst/>
          </a:prstGeom>
          <a:noFill/>
        </p:spPr>
        <p:txBody>
          <a:bodyPr wrap="none" lIns="91440" tIns="45720" rIns="91440" bIns="45720">
            <a:spAutoFit/>
          </a:bodyPr>
          <a:lstStyle/>
          <a:p>
            <a:pPr algn="ctr"/>
            <a:r>
              <a:rPr lang="pl-PL" sz="5400" dirty="0" smtClean="0">
                <a:ln w="0"/>
                <a:solidFill>
                  <a:srgbClr val="131313"/>
                </a:solidFill>
                <a:effectLst>
                  <a:reflection blurRad="6350" stA="53000" endA="300" endPos="35500" dir="5400000" sy="-90000" algn="bl" rotWithShape="0"/>
                </a:effectLst>
              </a:rPr>
              <a:t>Porto </a:t>
            </a:r>
            <a:endParaRPr lang="pl-PL" sz="5400" b="0" cap="none" spc="0" dirty="0">
              <a:ln w="0"/>
              <a:solidFill>
                <a:srgbClr val="131313"/>
              </a:solidFill>
              <a:effectLst>
                <a:reflection blurRad="6350" stA="53000" endA="300" endPos="35500" dir="5400000" sy="-90000" algn="bl" rotWithShape="0"/>
              </a:effectLst>
            </a:endParaRPr>
          </a:p>
        </p:txBody>
      </p:sp>
      <p:pic>
        <p:nvPicPr>
          <p:cNvPr id="13314" name="Picture 2" descr="https://lh3.googleusercontent.com/64vMDh1tEj0E1oxGb9FrpnG7FmKVrDF1-UtYrmI5DBj85ULgGJQ2yWwpMKADDrKcKOwDoPgb1L9TCfBoQ_QPAaX0VyAZ5vAZHEC0Lps3qZDOQZr668K9IUsMP9b875elahMJNcPwvHiWBULNlC5BdT59YMJQa_rKH6Ny3cLtopuojpjQFoaTCxOF2WZrIWJqR7X6BqQ6YOCeydomsveizjNob4dzhmIMHZhzy_dv_CTPtr5kOLxO-O4uWHlEnVAerbVU_QwRNl3la0L1CzIAu-rxqLIw2NfwtdEnGYNAhFXcV-sKEbbgrnN_xgCaYlR5XqyHdl-ZRYKdJ80wjI6XQ9KuhmIZMwGFpljYoeUeOnNJoqujJRLZlChT2LkJe-fZ0ByjpuNWJSY3pG9mexBd9iHrTi0elJmEKxtgFsAC6ttTwKBGaOjIwPj59YeUYvDxiGBkokfqV0ntPCoVH2rwDpiiMWd9Ln_jbd6TSra4EWDP1w4pY8XZL7HG9TS4PG3oP27FXnF_DW0fUnyp_K_YQ0-sEedXeiDj8kHAni6TWSeWqnDnnICOkX_cLFeiea1xR5eJhEjNLmjZGBhAJuxvx5oOVNmowx17UkLd03U4ZeNRFik5-D1_ji8vkMOu778O4jncgKWk5S9eJPamE27PjhMVfJF0BZR7HUienvHCARSRfT7xDEiqllM=w952-h714-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9" y="1978518"/>
            <a:ext cx="4737322" cy="35529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20" name="Picture 8" descr="https://lh3.googleusercontent.com/thZeFbcnS6xbGZ7GAjhHOdt6w_FywEhaa1vuGmQk0riY1mxW2AaOCAFt4Sb-4jFpWaKPC_ICNWO6xRi-tc2T_F3gIeH1VQYr6ug8GMhvhVwUUydlcao-zqN2izU58DScsT7uOW9WEa2ednjQfSMWBXgqBKoteB-LMTR5A939EC3LPusFuMW7eEYS_loO0zCs_A5wkuO5MG4tnYjD-iJ2AC4hbll7oC6c0vSf1JsyoQNi1twL-nBKGjSCG6Gd1inWQZVjYwfsYlisABN0UOPLopy7Fmz5V39jTmllIrC0q29cEH42oRvTtYEfIlFsWwmJUw94AnUeINL9vccA_kbcm6yi04Ok01MRYQ74oGjYl95U7Ru51fD5exBGqxlBp736HdQWRzp7JzZJmeBx0spH0FRgRk3LMb9bWzUzgXJcZk5DLNqLsJx4wpssDhYOy0ZPY7Uq7eChGHQjFPa1y4GVgWuEX7SxEdHBurMEtf7T6IBizkF-TNMM7lsHXbXmrlECIWqeSIKTuE8BflcvBGtigGQKsfqyeDi3R5uzXMIWFyv1zByGAY88LYkgKCPfNQkNm7EsJ4dE6dvuRnx4jSZHzfscfRIOuNt7YvBQmoOnMNRWkzJNTBvgyokwlo7G__e6=w952-h714-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2701" y="1978518"/>
            <a:ext cx="4737324" cy="35529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Obraz 5" descr="C:\Users\magda\AppData\Local\Temp\Rar$DIa0.533\EU flag-Erasmus+_vect_POS.jpg"/>
          <p:cNvPicPr/>
          <p:nvPr/>
        </p:nvPicPr>
        <p:blipFill>
          <a:blip r:embed="rId5" cstate="print"/>
          <a:srcRect/>
          <a:stretch>
            <a:fillRect/>
          </a:stretch>
        </p:blipFill>
        <p:spPr bwMode="auto">
          <a:xfrm>
            <a:off x="-1" y="-1"/>
            <a:ext cx="3135087" cy="953589"/>
          </a:xfrm>
          <a:prstGeom prst="rect">
            <a:avLst/>
          </a:prstGeom>
          <a:noFill/>
          <a:ln w="9525">
            <a:noFill/>
            <a:miter lim="800000"/>
            <a:headEnd/>
            <a:tailEnd/>
          </a:ln>
        </p:spPr>
      </p:pic>
      <p:pic>
        <p:nvPicPr>
          <p:cNvPr id="8" name="Obraz 7" descr="C:\Users\magda\Desktop\logo.jpg"/>
          <p:cNvPicPr/>
          <p:nvPr/>
        </p:nvPicPr>
        <p:blipFill>
          <a:blip r:embed="rId6"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3806904943"/>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to="" calcmode="lin" valueType="num">
                                      <p:cBhvr>
                                        <p:cTn id="7" dur="1" fill="hold"/>
                                        <p:tgtEl>
                                          <p:spTgt spid="133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 to="" calcmode="lin" valueType="num">
                                      <p:cBhvr>
                                        <p:cTn id="12" dur="1" fill="hold"/>
                                        <p:tgtEl>
                                          <p:spTgt spid="1331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3320"/>
                                        </p:tgtEl>
                                        <p:attrNameLst>
                                          <p:attrName>style.visibility</p:attrName>
                                        </p:attrNameLst>
                                      </p:cBhvr>
                                      <p:to>
                                        <p:strVal val="visible"/>
                                      </p:to>
                                    </p:set>
                                    <p:anim to="" calcmode="lin" valueType="num">
                                      <p:cBhvr>
                                        <p:cTn id="17" dur="1" fill="hold"/>
                                        <p:tgtEl>
                                          <p:spTgt spid="133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5348981" y="205846"/>
            <a:ext cx="1884107" cy="923330"/>
          </a:xfrm>
          <a:prstGeom prst="rect">
            <a:avLst/>
          </a:prstGeom>
          <a:noFill/>
        </p:spPr>
        <p:txBody>
          <a:bodyPr wrap="none" lIns="91440" tIns="45720" rIns="91440" bIns="45720">
            <a:spAutoFit/>
          </a:bodyPr>
          <a:lstStyle/>
          <a:p>
            <a:pPr algn="ctr"/>
            <a:r>
              <a:rPr lang="pl-PL" sz="5400" dirty="0" smtClean="0">
                <a:ln w="0"/>
                <a:solidFill>
                  <a:srgbClr val="131313"/>
                </a:solidFill>
                <a:effectLst>
                  <a:reflection blurRad="6350" stA="53000" endA="300" endPos="35500" dir="5400000" sy="-90000" algn="bl" rotWithShape="0"/>
                </a:effectLst>
              </a:rPr>
              <a:t>Porto</a:t>
            </a:r>
            <a:r>
              <a:rPr lang="pl-PL"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endParaRPr lang="pl-PL"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11266" name="Picture 2" descr="https://lh3.googleusercontent.com/vxfOjuiEk4Hknls07dZ67Wvx3uUMiEwrKPvAouNLuOSxAxz8utD9KNwWnKzyN5iuldrMG_LE0fWfrGetbcmdnADXZZCEvp04TFzPGSqX7fysgmbEwcaHxzFbwZBxxtItnvambwFVIGz5F7IoPEjifeiDum673iKrAUpHakF4Rv-G9yi_9ceVOl7DIHWMBvunsYWx3HGeGZ1XLsdEqfK8lo2M5GMkgjUSvGYVmUpJgpxVtUZU3ttnnLUNXeJZ9S82NcG1uqPiI4ltuMD2Kue7QEMw6hw-bHnbAqQt3pBRyCnVu1HT65rkL7nT_Rc0hSq2AuomccAHObMbU2xZilDEK96yeGmSoZUrI37BqlyD3Xx9bNAraNwCJ1xidD1WQmqAEMkC_jeLRBss4JlZAzTgDLorcOqmDkPzlFW3cByaaH0l7s-FkwgvZTP6V9DLGmH5FRsFd3dEVcCrCiPwQ_eMeJbMc1yjxajLX3W2Dc2zJqYMB1-fZCqWsQACY08AGu_eQUk__KBn7n9N2knc1t6fEBjFSmA-ki28vNAWmm4cGQh90dwjh_SJY08vqClDccABKGrVQBVd3jB-VIA9NyYprnxhuAVyD_gsbmkmaIPqVT0ZpCQzwuWZN8N-sqdeViq9s1Xe1-FrrooPQUl8JGG85rHvvH9BoJoVdcGjyw_d4u8wGqZk6jqYhYk=w1240-h698-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417" y="1129176"/>
            <a:ext cx="9441455" cy="53146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Obraz 3" descr="C:\Users\magda\AppData\Local\Temp\Rar$DIa0.533\EU flag-Erasmus+_vect_POS.jpg"/>
          <p:cNvPicPr/>
          <p:nvPr/>
        </p:nvPicPr>
        <p:blipFill>
          <a:blip r:embed="rId3"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3376485070"/>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to="" calcmode="lin" valueType="num">
                                      <p:cBhvr>
                                        <p:cTn id="7" dur="1" fill="hold"/>
                                        <p:tgtEl>
                                          <p:spTgt spid="1126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3392" y="2708920"/>
            <a:ext cx="10972800" cy="1143000"/>
          </a:xfrm>
        </p:spPr>
        <p:txBody>
          <a:bodyPr>
            <a:normAutofit/>
          </a:bodyPr>
          <a:lstStyle/>
          <a:p>
            <a:r>
              <a:rPr lang="pl-PL" sz="4800" b="1" dirty="0" err="1" smtClean="0"/>
              <a:t>Free</a:t>
            </a:r>
            <a:r>
              <a:rPr lang="pl-PL" sz="4800" b="1" dirty="0" smtClean="0"/>
              <a:t> time</a:t>
            </a:r>
          </a:p>
        </p:txBody>
      </p:sp>
      <p:pic>
        <p:nvPicPr>
          <p:cNvPr id="3" name="Obraz 2"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4" name="Obraz 3"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5000">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5343228" y="519354"/>
            <a:ext cx="3254160" cy="1754326"/>
          </a:xfrm>
          <a:prstGeom prst="rect">
            <a:avLst/>
          </a:prstGeom>
          <a:noFill/>
        </p:spPr>
        <p:txBody>
          <a:bodyPr wrap="square" lIns="91440" tIns="45720" rIns="91440" bIns="45720">
            <a:spAutoFit/>
          </a:bodyPr>
          <a:lstStyle/>
          <a:p>
            <a:pPr algn="ctr"/>
            <a:r>
              <a:rPr lang="pl-PL" sz="5400" dirty="0" err="1" smtClean="0">
                <a:ln w="0"/>
                <a:solidFill>
                  <a:srgbClr val="131313"/>
                </a:solidFill>
                <a:effectLst>
                  <a:reflection blurRad="6350" stA="53000" endA="300" endPos="35500" dir="5400000" sy="-90000" algn="bl" rotWithShape="0"/>
                </a:effectLst>
              </a:rPr>
              <a:t>Relax</a:t>
            </a:r>
            <a:endParaRPr lang="pl-PL" sz="5400" dirty="0" smtClean="0">
              <a:ln w="0"/>
              <a:solidFill>
                <a:srgbClr val="131313"/>
              </a:solidFill>
              <a:effectLst>
                <a:reflection blurRad="6350" stA="53000" endA="300" endPos="35500" dir="5400000" sy="-90000" algn="bl" rotWithShape="0"/>
              </a:effectLst>
            </a:endParaRPr>
          </a:p>
          <a:p>
            <a:pPr algn="ctr"/>
            <a:endParaRPr lang="pl-PL"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17410" name="Picture 2" descr="https://lh3.googleusercontent.com/c3IoPE1qvr0Z2GthLYu3IAtsqlvuVd1jtz42L9FgTHPxAwloRd-v6nkjdW6YrXd6RLFyTMc21Lab9MXENHWrvprtceUJgeIsCZm3VuqUcbvMPxFh2DLckzacoJKd0Iu6D9Sc588TYuGa2oaTXO7ZDMT3nX3C_wrjMbVliEBOBssib6V3sCpLFbEgIMeMdPfejeRd0IQDkv-N07vzRqLD_9cho-VFkzt5RnakwWHb62ATnGR0B6GwK83NVmOrXs7oUNBC4XdigPsxdicriwlf_rDP-T_fAhmBck-fdnnQqtbLPJiBhy-zzcG_W8Ks_aU59lKSEaxyVHzFce7bO9oCyw43b47XF69tMoDP1jsvevFCfRjELnDyvsvOL8UmplMcXfLjg5ApAMtY59nqm1kamnma5X8Kq9EIBCVaqCt2zZz_xw0HSLy_DicxRQjGjwYfLei3M5N7j2KBoycK_3j7ctrdlBOtSe6b4oJCt5d3eypcvfRWePWJk0D8pbg199VMmk29mwcDfdepSfMv7F7PZWABXSVofXZJi-SLb3QvEXjFLrT7MOD84BLG8z1NP_EVLM-ZuqWp-lC6FZT4IRBhFN4M1L2GaXvjL0qdHtsrTpVDoTS2Zv_HzUw3Al--J0Cj=w1269-h714-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4449" y="3735486"/>
            <a:ext cx="5070848" cy="28531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2" name="Picture 4" descr="https://lh3.googleusercontent.com/L4x4CoMxCJeRGKDitE6g5xz4CKfb6S-1vSpS44PH4B2YUA4-bVYPKWsc0laVtLWR7Kn6sJPj-KF42pD0ScWGkFUoPPgA-NbnMYwPx0dQiwWXW7j_wMb5xkbguaIVOusw4Fs8DCDohogREKuX71Drg_fkYiNlTlViDCBiPy5e8-GdpY_TAzjHf3ekzIlubUeO3-60SyXiu5nK16baKLl95B677CQxaOzABKousN8SgFiGvCUy_EMmImwBB83b_XdW_PMUMkuSi_nis7W1qIpqhLfpbfAedcDPBH5xxbne5cIBKXPrgjsNucPiy-SHtUJ5kOEw7hZo9PinZvkXCiG81D8JTum95p74sw3gX-ngTe33t5TsQYlws0Rdt95DVpvK2c0z9MAxICSSoMrq3jFoiI_hDTkJUHW3geBu2KYICGlQ5AytAx8xq1XoVba531poKVOiHWQYU9xtxn8j4z8dL3qb2LAo4yD7xpwntZ-0HpLmDgDdemKVSX94qk4V9mM2h8zJLHGwX5awq9w1P6LewVmvEjB83k0XyltDB2n45Kx6_p6didVcI12GpEJaTujYw0p4a2OKFrjz64aXZuCMZfkQFPTnHDekJzKqmkk9ccUvU1tzrQeXu-e45O8jzieYnAquxKURjLO5zpitBAueVFBLj-rvtB6AvPEzcYG9KgFZvf0dbDl70yY=w536-h714-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347" y="1125486"/>
            <a:ext cx="2973215" cy="39605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4" name="Picture 6" descr="https://lh3.googleusercontent.com/pc7YiSf9UGMLEx1Q_znbvbkNB6Ass7RjFfRCeac1YxobRl9MivIXHbaIEpOMuJsShx0vaS9mplvePi0eFHAl4I3u6I0NRqQbwoVUxQLyCIdZRCqzr1pa-hJNmnGhizcpRHqifa9Q-5irOPB2zDaGxAobvctSpdMCPlR3AfUBdxlxUf-zFiLjdf_cjXGuulyuTzXe_oU7ANjp6lkxtRSg_OJHdUaowyfur09R_Hj8Z5CQQ8O8ujzaDOUiPrcdfANHwt2Qa01n7kBMIGd3_FsbtCk6pf4NgjykakPXaTY_EL-EhplgoCxHGSPOG1EXGAZeXfRQu7ZiHiqtDFLa9aZZu6AxkUMjAl2Jf07SdQcXHZ9TOpliY2zaxN8sUyisKMf3xKB2rU2gNy-gB_YUB87T6QaV0Zicg8bMBA9UkWR6M-YwnVSBEsjJsQz_EIAxrRSKHcMm3UNQ-P0aGyBs8Pbg6kg4G-pcRIupKpzrJr8szZAeiHDpbQIVRV4SHpXo9zGCQDibi1LOsQRIPrp4louOU1-v7wyNWkN37cXbsVKtds6xTUmQLmmRoXgzpyQjoQjaZRM5RVc6PtmqWksh_LorTa7cjDlbxc4l-FTYjPKton70S5W1LUgwcH9wtCIVWgdczLWFNq5yEelrVOaVGv-SLp1CRyeWObPxArCcgwuNRRZzFQIOxCngQ1g=w952-h714-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6776" y="2148728"/>
            <a:ext cx="3550960" cy="26632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Obraz 5" descr="C:\Users\magda\AppData\Local\Temp\Rar$DIa0.533\EU flag-Erasmus+_vect_POS.jpg"/>
          <p:cNvPicPr/>
          <p:nvPr/>
        </p:nvPicPr>
        <p:blipFill>
          <a:blip r:embed="rId5" cstate="print"/>
          <a:srcRect/>
          <a:stretch>
            <a:fillRect/>
          </a:stretch>
        </p:blipFill>
        <p:spPr bwMode="auto">
          <a:xfrm>
            <a:off x="-1" y="-1"/>
            <a:ext cx="3135087" cy="953589"/>
          </a:xfrm>
          <a:prstGeom prst="rect">
            <a:avLst/>
          </a:prstGeom>
          <a:noFill/>
          <a:ln w="9525">
            <a:noFill/>
            <a:miter lim="800000"/>
            <a:headEnd/>
            <a:tailEnd/>
          </a:ln>
        </p:spPr>
      </p:pic>
      <p:pic>
        <p:nvPicPr>
          <p:cNvPr id="8" name="Obraz 7" descr="C:\Users\magda\Desktop\logo.jpg"/>
          <p:cNvPicPr/>
          <p:nvPr/>
        </p:nvPicPr>
        <p:blipFill>
          <a:blip r:embed="rId6"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682329406"/>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 to="" calcmode="lin" valueType="num">
                                      <p:cBhvr>
                                        <p:cTn id="7" dur="1" fill="hold"/>
                                        <p:tgtEl>
                                          <p:spTgt spid="174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7414"/>
                                        </p:tgtEl>
                                        <p:attrNameLst>
                                          <p:attrName>style.visibility</p:attrName>
                                        </p:attrNameLst>
                                      </p:cBhvr>
                                      <p:to>
                                        <p:strVal val="visible"/>
                                      </p:to>
                                    </p:set>
                                    <p:anim to="" calcmode="lin" valueType="num">
                                      <p:cBhvr>
                                        <p:cTn id="12" dur="1" fill="hold"/>
                                        <p:tgtEl>
                                          <p:spTgt spid="1741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7410"/>
                                        </p:tgtEl>
                                        <p:attrNameLst>
                                          <p:attrName>style.visibility</p:attrName>
                                        </p:attrNameLst>
                                      </p:cBhvr>
                                      <p:to>
                                        <p:strVal val="visible"/>
                                      </p:to>
                                    </p:set>
                                    <p:anim to="" calcmode="lin" valueType="num">
                                      <p:cBhvr>
                                        <p:cTn id="17" dur="1" fill="hold"/>
                                        <p:tgtEl>
                                          <p:spTgt spid="174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3392" y="2708920"/>
            <a:ext cx="10972800" cy="1143000"/>
          </a:xfrm>
        </p:spPr>
        <p:txBody>
          <a:bodyPr>
            <a:normAutofit/>
          </a:bodyPr>
          <a:lstStyle/>
          <a:p>
            <a:r>
              <a:rPr lang="en-US" sz="4800" b="1" dirty="0" smtClean="0"/>
              <a:t>Finishing the training and returning home</a:t>
            </a:r>
            <a:endParaRPr lang="pl-PL" sz="4800" b="1" dirty="0"/>
          </a:p>
        </p:txBody>
      </p:sp>
      <p:pic>
        <p:nvPicPr>
          <p:cNvPr id="3" name="Obraz 2"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4" name="Obraz 3"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5000">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4739512" y="1438451"/>
            <a:ext cx="6970955" cy="4847249"/>
          </a:xfrm>
        </p:spPr>
        <p:txBody>
          <a:bodyPr>
            <a:noAutofit/>
          </a:bodyPr>
          <a:lstStyle/>
          <a:p>
            <a:pPr algn="l">
              <a:lnSpc>
                <a:spcPct val="120000"/>
              </a:lnSpc>
              <a:spcBef>
                <a:spcPts val="300"/>
              </a:spcBef>
            </a:pPr>
            <a:r>
              <a:rPr lang="pl-PL" sz="2800" b="1" dirty="0" smtClean="0">
                <a:solidFill>
                  <a:srgbClr val="131313"/>
                </a:solidFill>
              </a:rPr>
              <a:t>Capital: </a:t>
            </a:r>
            <a:r>
              <a:rPr lang="pl-PL" sz="2800" dirty="0" err="1" smtClean="0">
                <a:solidFill>
                  <a:srgbClr val="131313"/>
                </a:solidFill>
              </a:rPr>
              <a:t>Lisbon</a:t>
            </a:r>
            <a:r>
              <a:rPr lang="pl-PL" sz="2800" dirty="0" smtClean="0">
                <a:solidFill>
                  <a:srgbClr val="131313"/>
                </a:solidFill>
              </a:rPr>
              <a:t> (</a:t>
            </a:r>
            <a:r>
              <a:rPr lang="pl-PL" sz="2800" dirty="0" err="1" smtClean="0">
                <a:solidFill>
                  <a:srgbClr val="131313"/>
                </a:solidFill>
              </a:rPr>
              <a:t>Lisboa</a:t>
            </a:r>
            <a:r>
              <a:rPr lang="pl-PL" sz="2800" dirty="0" smtClean="0">
                <a:solidFill>
                  <a:srgbClr val="131313"/>
                </a:solidFill>
              </a:rPr>
              <a:t>)</a:t>
            </a:r>
          </a:p>
          <a:p>
            <a:pPr algn="l">
              <a:lnSpc>
                <a:spcPct val="120000"/>
              </a:lnSpc>
              <a:spcBef>
                <a:spcPts val="300"/>
              </a:spcBef>
            </a:pPr>
            <a:r>
              <a:rPr lang="pl-PL" sz="2800" b="1" dirty="0" err="1" smtClean="0">
                <a:solidFill>
                  <a:srgbClr val="131313"/>
                </a:solidFill>
              </a:rPr>
              <a:t>Official</a:t>
            </a:r>
            <a:r>
              <a:rPr lang="pl-PL" sz="2800" b="1" dirty="0" smtClean="0">
                <a:solidFill>
                  <a:srgbClr val="131313"/>
                </a:solidFill>
              </a:rPr>
              <a:t> </a:t>
            </a:r>
            <a:r>
              <a:rPr lang="pl-PL" sz="2800" b="1" dirty="0" err="1" smtClean="0">
                <a:solidFill>
                  <a:srgbClr val="131313"/>
                </a:solidFill>
              </a:rPr>
              <a:t>language</a:t>
            </a:r>
            <a:r>
              <a:rPr lang="pl-PL" sz="2800" b="1" dirty="0" smtClean="0">
                <a:solidFill>
                  <a:srgbClr val="131313"/>
                </a:solidFill>
              </a:rPr>
              <a:t>: </a:t>
            </a:r>
            <a:r>
              <a:rPr lang="pl-PL" sz="2800" dirty="0" err="1" smtClean="0">
                <a:solidFill>
                  <a:srgbClr val="131313"/>
                </a:solidFill>
              </a:rPr>
              <a:t>Portuguese</a:t>
            </a:r>
            <a:endParaRPr lang="pl-PL" sz="2800" dirty="0" smtClean="0">
              <a:solidFill>
                <a:srgbClr val="131313"/>
              </a:solidFill>
            </a:endParaRPr>
          </a:p>
          <a:p>
            <a:pPr algn="l">
              <a:lnSpc>
                <a:spcPct val="120000"/>
              </a:lnSpc>
              <a:spcBef>
                <a:spcPts val="300"/>
              </a:spcBef>
            </a:pPr>
            <a:r>
              <a:rPr lang="pl-PL" sz="2800" b="1" dirty="0" err="1" smtClean="0">
                <a:solidFill>
                  <a:srgbClr val="131313"/>
                </a:solidFill>
              </a:rPr>
              <a:t>Area</a:t>
            </a:r>
            <a:r>
              <a:rPr lang="pl-PL" sz="2800" b="1" dirty="0" smtClean="0">
                <a:solidFill>
                  <a:srgbClr val="131313"/>
                </a:solidFill>
              </a:rPr>
              <a:t>: </a:t>
            </a:r>
            <a:r>
              <a:rPr lang="pl-PL" sz="2800" dirty="0" smtClean="0">
                <a:solidFill>
                  <a:srgbClr val="131313"/>
                </a:solidFill>
              </a:rPr>
              <a:t>92.090 </a:t>
            </a:r>
            <a:r>
              <a:rPr lang="pl-PL" sz="2800" dirty="0" err="1" smtClean="0">
                <a:solidFill>
                  <a:srgbClr val="131313"/>
                </a:solidFill>
              </a:rPr>
              <a:t>km²</a:t>
            </a:r>
            <a:r>
              <a:rPr lang="pl-PL" sz="2800" dirty="0" smtClean="0">
                <a:solidFill>
                  <a:srgbClr val="131313"/>
                </a:solidFill>
              </a:rPr>
              <a:t> (</a:t>
            </a:r>
            <a:r>
              <a:rPr lang="pl-PL" sz="2800" dirty="0" err="1" smtClean="0">
                <a:solidFill>
                  <a:srgbClr val="131313"/>
                </a:solidFill>
              </a:rPr>
              <a:t>including</a:t>
            </a:r>
            <a:r>
              <a:rPr lang="pl-PL" sz="2800" dirty="0" smtClean="0">
                <a:solidFill>
                  <a:srgbClr val="131313"/>
                </a:solidFill>
              </a:rPr>
              <a:t> </a:t>
            </a:r>
            <a:r>
              <a:rPr lang="pl-PL" sz="2800" dirty="0" err="1" smtClean="0">
                <a:solidFill>
                  <a:srgbClr val="131313"/>
                </a:solidFill>
              </a:rPr>
              <a:t>Azores</a:t>
            </a:r>
            <a:r>
              <a:rPr lang="pl-PL" sz="2800" dirty="0" smtClean="0">
                <a:solidFill>
                  <a:srgbClr val="131313"/>
                </a:solidFill>
              </a:rPr>
              <a:t> and Madeira)</a:t>
            </a:r>
          </a:p>
          <a:p>
            <a:pPr algn="l">
              <a:lnSpc>
                <a:spcPct val="120000"/>
              </a:lnSpc>
              <a:spcBef>
                <a:spcPts val="300"/>
              </a:spcBef>
            </a:pPr>
            <a:r>
              <a:rPr lang="pl-PL" sz="2800" b="1" dirty="0" err="1" smtClean="0">
                <a:solidFill>
                  <a:srgbClr val="131313"/>
                </a:solidFill>
              </a:rPr>
              <a:t>Population</a:t>
            </a:r>
            <a:r>
              <a:rPr lang="pl-PL" sz="2800" b="1" dirty="0" smtClean="0">
                <a:solidFill>
                  <a:srgbClr val="131313"/>
                </a:solidFill>
              </a:rPr>
              <a:t>: </a:t>
            </a:r>
            <a:r>
              <a:rPr lang="pl-PL" sz="2800" dirty="0" smtClean="0">
                <a:solidFill>
                  <a:srgbClr val="131313"/>
                </a:solidFill>
              </a:rPr>
              <a:t>10.8 </a:t>
            </a:r>
            <a:r>
              <a:rPr lang="pl-PL" sz="2800" dirty="0" err="1" smtClean="0">
                <a:solidFill>
                  <a:srgbClr val="131313"/>
                </a:solidFill>
              </a:rPr>
              <a:t>million</a:t>
            </a:r>
            <a:endParaRPr lang="pl-PL" sz="2800" dirty="0" smtClean="0">
              <a:solidFill>
                <a:srgbClr val="131313"/>
              </a:solidFill>
            </a:endParaRPr>
          </a:p>
          <a:p>
            <a:pPr algn="l">
              <a:lnSpc>
                <a:spcPct val="120000"/>
              </a:lnSpc>
              <a:spcBef>
                <a:spcPts val="300"/>
              </a:spcBef>
            </a:pPr>
            <a:r>
              <a:rPr lang="pl-PL" sz="2800" b="1" dirty="0" err="1" smtClean="0">
                <a:solidFill>
                  <a:srgbClr val="131313"/>
                </a:solidFill>
              </a:rPr>
              <a:t>Currency</a:t>
            </a:r>
            <a:r>
              <a:rPr lang="pl-PL" sz="2800" b="1" dirty="0" smtClean="0">
                <a:solidFill>
                  <a:srgbClr val="131313"/>
                </a:solidFill>
              </a:rPr>
              <a:t>: </a:t>
            </a:r>
            <a:r>
              <a:rPr lang="pl-PL" sz="2800" dirty="0" smtClean="0">
                <a:solidFill>
                  <a:srgbClr val="131313"/>
                </a:solidFill>
              </a:rPr>
              <a:t>euro, symbol: €</a:t>
            </a:r>
          </a:p>
          <a:p>
            <a:pPr algn="l">
              <a:lnSpc>
                <a:spcPct val="120000"/>
              </a:lnSpc>
              <a:spcBef>
                <a:spcPts val="300"/>
              </a:spcBef>
            </a:pPr>
            <a:r>
              <a:rPr lang="pl-PL" sz="2800" b="1" dirty="0" smtClean="0">
                <a:solidFill>
                  <a:srgbClr val="131313"/>
                </a:solidFill>
              </a:rPr>
              <a:t>Land </a:t>
            </a:r>
            <a:r>
              <a:rPr lang="pl-PL" sz="2800" b="1" dirty="0" err="1" smtClean="0">
                <a:solidFill>
                  <a:srgbClr val="131313"/>
                </a:solidFill>
              </a:rPr>
              <a:t>borders</a:t>
            </a:r>
            <a:r>
              <a:rPr lang="pl-PL" sz="2800" b="1" dirty="0" smtClean="0">
                <a:solidFill>
                  <a:srgbClr val="131313"/>
                </a:solidFill>
              </a:rPr>
              <a:t>: </a:t>
            </a:r>
            <a:r>
              <a:rPr lang="pl-PL" sz="2800" dirty="0" err="1" smtClean="0">
                <a:solidFill>
                  <a:srgbClr val="131313"/>
                </a:solidFill>
              </a:rPr>
              <a:t>Spain</a:t>
            </a:r>
            <a:r>
              <a:rPr lang="pl-PL" sz="2800" dirty="0" smtClean="0">
                <a:solidFill>
                  <a:srgbClr val="131313"/>
                </a:solidFill>
              </a:rPr>
              <a:t>: 1214 km? </a:t>
            </a:r>
            <a:r>
              <a:rPr lang="pl-PL" sz="2800" dirty="0" err="1" smtClean="0">
                <a:solidFill>
                  <a:srgbClr val="131313"/>
                </a:solidFill>
              </a:rPr>
              <a:t>total</a:t>
            </a:r>
            <a:r>
              <a:rPr lang="pl-PL" sz="2800" dirty="0" smtClean="0">
                <a:solidFill>
                  <a:srgbClr val="131313"/>
                </a:solidFill>
              </a:rPr>
              <a:t>: 1215 km</a:t>
            </a:r>
          </a:p>
          <a:p>
            <a:pPr algn="l">
              <a:lnSpc>
                <a:spcPct val="120000"/>
              </a:lnSpc>
              <a:spcBef>
                <a:spcPts val="300"/>
              </a:spcBef>
            </a:pPr>
            <a:r>
              <a:rPr lang="pl-PL" sz="2800" b="1" dirty="0" err="1" smtClean="0">
                <a:solidFill>
                  <a:srgbClr val="131313"/>
                </a:solidFill>
              </a:rPr>
              <a:t>The</a:t>
            </a:r>
            <a:r>
              <a:rPr lang="pl-PL" sz="2800" b="1" dirty="0" smtClean="0">
                <a:solidFill>
                  <a:srgbClr val="131313"/>
                </a:solidFill>
              </a:rPr>
              <a:t> </a:t>
            </a:r>
            <a:r>
              <a:rPr lang="pl-PL" sz="2800" b="1" dirty="0" err="1" smtClean="0">
                <a:solidFill>
                  <a:srgbClr val="131313"/>
                </a:solidFill>
              </a:rPr>
              <a:t>length</a:t>
            </a:r>
            <a:r>
              <a:rPr lang="pl-PL" sz="2800" b="1" dirty="0" smtClean="0">
                <a:solidFill>
                  <a:srgbClr val="131313"/>
                </a:solidFill>
              </a:rPr>
              <a:t> of </a:t>
            </a:r>
            <a:r>
              <a:rPr lang="pl-PL" sz="2800" b="1" dirty="0" err="1" smtClean="0">
                <a:solidFill>
                  <a:srgbClr val="131313"/>
                </a:solidFill>
              </a:rPr>
              <a:t>the</a:t>
            </a:r>
            <a:r>
              <a:rPr lang="pl-PL" sz="2800" b="1" dirty="0" smtClean="0">
                <a:solidFill>
                  <a:srgbClr val="131313"/>
                </a:solidFill>
              </a:rPr>
              <a:t> </a:t>
            </a:r>
            <a:r>
              <a:rPr lang="pl-PL" sz="2800" b="1" dirty="0" err="1" smtClean="0">
                <a:solidFill>
                  <a:srgbClr val="131313"/>
                </a:solidFill>
              </a:rPr>
              <a:t>coast</a:t>
            </a:r>
            <a:r>
              <a:rPr lang="pl-PL" sz="2800" b="1" dirty="0" smtClean="0">
                <a:solidFill>
                  <a:srgbClr val="131313"/>
                </a:solidFill>
              </a:rPr>
              <a:t>: </a:t>
            </a:r>
            <a:r>
              <a:rPr lang="pl-PL" sz="2800" dirty="0" err="1" smtClean="0">
                <a:solidFill>
                  <a:srgbClr val="131313"/>
                </a:solidFill>
              </a:rPr>
              <a:t>total</a:t>
            </a:r>
            <a:r>
              <a:rPr lang="pl-PL" sz="2800" dirty="0" smtClean="0">
                <a:solidFill>
                  <a:srgbClr val="131313"/>
                </a:solidFill>
              </a:rPr>
              <a:t>: 1793 km</a:t>
            </a:r>
            <a:endParaRPr lang="pl-PL" sz="2800" dirty="0">
              <a:solidFill>
                <a:srgbClr val="131313"/>
              </a:solidFill>
            </a:endParaRPr>
          </a:p>
        </p:txBody>
      </p:sp>
      <p:pic>
        <p:nvPicPr>
          <p:cNvPr id="4" name="Obraz 3" descr="Mapa Portugali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1423852"/>
            <a:ext cx="3676221" cy="4838816"/>
          </a:xfrm>
          <a:prstGeom prst="rect">
            <a:avLst/>
          </a:prstGeom>
          <a:noFill/>
          <a:ln>
            <a:noFill/>
          </a:ln>
        </p:spPr>
      </p:pic>
      <p:pic>
        <p:nvPicPr>
          <p:cNvPr id="5" name="Obraz 4" descr="C:\Users\magda\AppData\Local\Temp\Rar$DIa0.533\EU flag-Erasmus+_vect_POS.jpg"/>
          <p:cNvPicPr/>
          <p:nvPr/>
        </p:nvPicPr>
        <p:blipFill>
          <a:blip r:embed="rId3" cstate="print"/>
          <a:srcRect/>
          <a:stretch>
            <a:fillRect/>
          </a:stretch>
        </p:blipFill>
        <p:spPr bwMode="auto">
          <a:xfrm>
            <a:off x="-1" y="-1"/>
            <a:ext cx="3135087" cy="953589"/>
          </a:xfrm>
          <a:prstGeom prst="rect">
            <a:avLst/>
          </a:prstGeom>
          <a:noFill/>
          <a:ln w="9525">
            <a:noFill/>
            <a:miter lim="800000"/>
            <a:headEnd/>
            <a:tailEnd/>
          </a:ln>
        </p:spPr>
      </p:pic>
      <p:pic>
        <p:nvPicPr>
          <p:cNvPr id="6" name="Obraz 5"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581331134"/>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51D7C05-2AA3-4158-B7C4-89C1BF977994}"/>
              </a:ext>
            </a:extLst>
          </p:cNvPr>
          <p:cNvSpPr>
            <a:spLocks noGrp="1"/>
          </p:cNvSpPr>
          <p:nvPr>
            <p:ph type="title"/>
          </p:nvPr>
        </p:nvSpPr>
        <p:spPr>
          <a:xfrm>
            <a:off x="701040" y="718776"/>
            <a:ext cx="10972800" cy="1143000"/>
          </a:xfrm>
        </p:spPr>
        <p:txBody>
          <a:bodyPr/>
          <a:lstStyle/>
          <a:p>
            <a:r>
              <a:rPr lang="en-US" sz="4000" dirty="0" smtClean="0"/>
              <a:t>At the end of the course we received</a:t>
            </a:r>
            <a:endParaRPr lang="pl-PL" sz="4000" dirty="0"/>
          </a:p>
        </p:txBody>
      </p:sp>
      <p:sp>
        <p:nvSpPr>
          <p:cNvPr id="12" name="Symbol zastępczy tekstu 11">
            <a:extLst>
              <a:ext uri="{FF2B5EF4-FFF2-40B4-BE49-F238E27FC236}">
                <a16:creationId xmlns:a16="http://schemas.microsoft.com/office/drawing/2014/main" id="{62E65C9A-7AC1-4A4A-88A5-D7531F1889E0}"/>
              </a:ext>
            </a:extLst>
          </p:cNvPr>
          <p:cNvSpPr>
            <a:spLocks noGrp="1"/>
          </p:cNvSpPr>
          <p:nvPr>
            <p:ph type="body" idx="1"/>
          </p:nvPr>
        </p:nvSpPr>
        <p:spPr>
          <a:xfrm>
            <a:off x="839788" y="1612583"/>
            <a:ext cx="5157787" cy="823912"/>
          </a:xfrm>
        </p:spPr>
        <p:txBody>
          <a:bodyPr anchor="ctr">
            <a:normAutofit/>
          </a:bodyPr>
          <a:lstStyle/>
          <a:p>
            <a:pPr algn="ctr"/>
            <a:r>
              <a:rPr lang="pl-PL" b="0" dirty="0" smtClean="0"/>
              <a:t>a</a:t>
            </a:r>
            <a:r>
              <a:rPr lang="en-US" b="0" dirty="0" smtClean="0"/>
              <a:t> hearty teacher's handshake</a:t>
            </a:r>
            <a:endParaRPr lang="en-US" b="0" dirty="0"/>
          </a:p>
        </p:txBody>
      </p:sp>
      <p:sp>
        <p:nvSpPr>
          <p:cNvPr id="13" name="Symbol zastępczy tekstu 12">
            <a:extLst>
              <a:ext uri="{FF2B5EF4-FFF2-40B4-BE49-F238E27FC236}">
                <a16:creationId xmlns:a16="http://schemas.microsoft.com/office/drawing/2014/main" id="{B7289A00-76BD-4CD5-BDEA-75BB0F47004F}"/>
              </a:ext>
            </a:extLst>
          </p:cNvPr>
          <p:cNvSpPr>
            <a:spLocks noGrp="1"/>
          </p:cNvSpPr>
          <p:nvPr>
            <p:ph type="body" sz="quarter" idx="3"/>
          </p:nvPr>
        </p:nvSpPr>
        <p:spPr>
          <a:xfrm>
            <a:off x="6172200" y="1612583"/>
            <a:ext cx="5183188" cy="823912"/>
          </a:xfrm>
        </p:spPr>
        <p:txBody>
          <a:bodyPr anchor="ctr"/>
          <a:lstStyle/>
          <a:p>
            <a:pPr algn="ctr"/>
            <a:r>
              <a:rPr lang="en-US" b="0" dirty="0" smtClean="0"/>
              <a:t>and certificates</a:t>
            </a:r>
            <a:endParaRPr lang="pl-PL" b="0" dirty="0"/>
          </a:p>
        </p:txBody>
      </p:sp>
      <p:pic>
        <p:nvPicPr>
          <p:cNvPr id="10" name="Obraz 9">
            <a:extLst>
              <a:ext uri="{FF2B5EF4-FFF2-40B4-BE49-F238E27FC236}">
                <a16:creationId xmlns:a16="http://schemas.microsoft.com/office/drawing/2014/main" id="{ED863E69-10A7-4F6B-A158-FB378CC4E0E7}"/>
              </a:ext>
            </a:extLst>
          </p:cNvPr>
          <p:cNvPicPr>
            <a:picLocks noChangeAspect="1"/>
          </p:cNvPicPr>
          <p:nvPr/>
        </p:nvPicPr>
        <p:blipFill>
          <a:blip r:embed="rId2" cstate="print"/>
          <a:stretch>
            <a:fillRect/>
          </a:stretch>
        </p:blipFill>
        <p:spPr>
          <a:xfrm rot="21301539">
            <a:off x="1351023" y="2543693"/>
            <a:ext cx="4135316" cy="3645970"/>
          </a:xfrm>
          <a:prstGeom prst="rect">
            <a:avLst/>
          </a:prstGeom>
        </p:spPr>
      </p:pic>
      <p:pic>
        <p:nvPicPr>
          <p:cNvPr id="11" name="Obraz 10">
            <a:extLst>
              <a:ext uri="{FF2B5EF4-FFF2-40B4-BE49-F238E27FC236}">
                <a16:creationId xmlns:a16="http://schemas.microsoft.com/office/drawing/2014/main" id="{E0562657-0D62-4510-9306-384F6FE88D96}"/>
              </a:ext>
            </a:extLst>
          </p:cNvPr>
          <p:cNvPicPr>
            <a:picLocks noChangeAspect="1"/>
          </p:cNvPicPr>
          <p:nvPr/>
        </p:nvPicPr>
        <p:blipFill>
          <a:blip r:embed="rId3" cstate="print"/>
          <a:stretch>
            <a:fillRect/>
          </a:stretch>
        </p:blipFill>
        <p:spPr>
          <a:xfrm rot="255477">
            <a:off x="6325675" y="2543693"/>
            <a:ext cx="4876237" cy="3657178"/>
          </a:xfrm>
          <a:prstGeom prst="rect">
            <a:avLst/>
          </a:prstGeom>
        </p:spPr>
      </p:pic>
      <p:pic>
        <p:nvPicPr>
          <p:cNvPr id="9" name="Obraz 8" descr="C:\Users\magda\AppData\Local\Temp\Rar$DIa0.533\EU flag-Erasmus+_vect_POS.jpg"/>
          <p:cNvPicPr/>
          <p:nvPr/>
        </p:nvPicPr>
        <p:blipFill>
          <a:blip r:embed="rId4" cstate="print"/>
          <a:srcRect/>
          <a:stretch>
            <a:fillRect/>
          </a:stretch>
        </p:blipFill>
        <p:spPr bwMode="auto">
          <a:xfrm>
            <a:off x="-1" y="-1"/>
            <a:ext cx="3135087" cy="953589"/>
          </a:xfrm>
          <a:prstGeom prst="rect">
            <a:avLst/>
          </a:prstGeom>
          <a:noFill/>
          <a:ln w="9525">
            <a:noFill/>
            <a:miter lim="800000"/>
            <a:headEnd/>
            <a:tailEnd/>
          </a:ln>
        </p:spPr>
      </p:pic>
      <p:pic>
        <p:nvPicPr>
          <p:cNvPr id="15" name="Obraz 14" descr="C:\Users\magda\Desktop\logo.jpg"/>
          <p:cNvPicPr/>
          <p:nvPr/>
        </p:nvPicPr>
        <p:blipFill>
          <a:blip r:embed="rId5"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653378657"/>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to="" calcmode="lin" valueType="num">
                                      <p:cBhvr>
                                        <p:cTn id="7" dur="1" fill="hold"/>
                                        <p:tgtEl>
                                          <p:spTgt spid="1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to="" calcmode="lin" valueType="num">
                                      <p:cBhvr>
                                        <p:cTn id="17" dur="1" fill="hold"/>
                                        <p:tgtEl>
                                          <p:spTgt spid="13">
                                            <p:txEl>
                                              <p:pRg st="0" end="0"/>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to="" calcmode="lin" valueType="num">
                                      <p:cBhvr>
                                        <p:cTn id="2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BCBE1A-07E4-4BFC-BFE9-D59739ECDF78}"/>
              </a:ext>
            </a:extLst>
          </p:cNvPr>
          <p:cNvSpPr>
            <a:spLocks noGrp="1"/>
          </p:cNvSpPr>
          <p:nvPr>
            <p:ph type="title"/>
          </p:nvPr>
        </p:nvSpPr>
        <p:spPr>
          <a:xfrm>
            <a:off x="3657599" y="222387"/>
            <a:ext cx="6792685" cy="1143000"/>
          </a:xfrm>
        </p:spPr>
        <p:txBody>
          <a:bodyPr>
            <a:normAutofit/>
          </a:bodyPr>
          <a:lstStyle/>
          <a:p>
            <a:r>
              <a:rPr lang="en-US" sz="4000" dirty="0" smtClean="0"/>
              <a:t>And on the way back?</a:t>
            </a:r>
            <a:endParaRPr lang="pl-PL" sz="4000" dirty="0"/>
          </a:p>
        </p:txBody>
      </p:sp>
      <p:sp>
        <p:nvSpPr>
          <p:cNvPr id="8" name="Symbol zastępczy tekstu 7">
            <a:extLst>
              <a:ext uri="{FF2B5EF4-FFF2-40B4-BE49-F238E27FC236}">
                <a16:creationId xmlns:a16="http://schemas.microsoft.com/office/drawing/2014/main" id="{B328F370-247A-45D2-9B98-7F8C30D9CA82}"/>
              </a:ext>
            </a:extLst>
          </p:cNvPr>
          <p:cNvSpPr>
            <a:spLocks noGrp="1"/>
          </p:cNvSpPr>
          <p:nvPr>
            <p:ph type="body" idx="1"/>
          </p:nvPr>
        </p:nvSpPr>
        <p:spPr/>
        <p:txBody>
          <a:bodyPr anchor="ctr"/>
          <a:lstStyle/>
          <a:p>
            <a:pPr algn="ctr"/>
            <a:r>
              <a:rPr lang="en-US" b="0" dirty="0" smtClean="0"/>
              <a:t>We mentioned a farewell cake</a:t>
            </a:r>
            <a:endParaRPr lang="pl-PL" b="0" dirty="0"/>
          </a:p>
        </p:txBody>
      </p:sp>
      <p:sp>
        <p:nvSpPr>
          <p:cNvPr id="9" name="Symbol zastępczy tekstu 8">
            <a:extLst>
              <a:ext uri="{FF2B5EF4-FFF2-40B4-BE49-F238E27FC236}">
                <a16:creationId xmlns:a16="http://schemas.microsoft.com/office/drawing/2014/main" id="{36946AA1-E3B7-4983-8AAF-A10561E0E6B3}"/>
              </a:ext>
            </a:extLst>
          </p:cNvPr>
          <p:cNvSpPr>
            <a:spLocks noGrp="1"/>
          </p:cNvSpPr>
          <p:nvPr>
            <p:ph type="body" sz="quarter" idx="3"/>
          </p:nvPr>
        </p:nvSpPr>
        <p:spPr/>
        <p:txBody>
          <a:bodyPr anchor="ctr">
            <a:normAutofit fontScale="92500"/>
          </a:bodyPr>
          <a:lstStyle/>
          <a:p>
            <a:pPr algn="ctr"/>
            <a:r>
              <a:rPr lang="pl-PL" b="0" dirty="0" smtClean="0"/>
              <a:t>and we </a:t>
            </a:r>
            <a:r>
              <a:rPr lang="pl-PL" b="0" dirty="0" err="1" smtClean="0"/>
              <a:t>admired</a:t>
            </a:r>
            <a:r>
              <a:rPr lang="pl-PL" b="0" dirty="0" smtClean="0"/>
              <a:t> </a:t>
            </a:r>
            <a:r>
              <a:rPr lang="pl-PL" b="0" dirty="0" err="1" smtClean="0"/>
              <a:t>the</a:t>
            </a:r>
            <a:r>
              <a:rPr lang="pl-PL" b="0" dirty="0" smtClean="0"/>
              <a:t> </a:t>
            </a:r>
            <a:r>
              <a:rPr lang="pl-PL" b="0" dirty="0" err="1" smtClean="0"/>
              <a:t>views</a:t>
            </a:r>
            <a:r>
              <a:rPr lang="pl-PL" b="0" dirty="0" smtClean="0"/>
              <a:t> </a:t>
            </a:r>
            <a:r>
              <a:rPr lang="pl-PL" b="0" dirty="0" err="1" smtClean="0"/>
              <a:t>that</a:t>
            </a:r>
            <a:r>
              <a:rPr lang="pl-PL" b="0" dirty="0" smtClean="0"/>
              <a:t> </a:t>
            </a:r>
            <a:r>
              <a:rPr lang="pl-PL" b="0" dirty="0" err="1" smtClean="0"/>
              <a:t>were</a:t>
            </a:r>
            <a:r>
              <a:rPr lang="pl-PL" b="0" dirty="0" smtClean="0"/>
              <a:t> przespać</a:t>
            </a:r>
            <a:endParaRPr lang="pl-PL" b="0" dirty="0"/>
          </a:p>
        </p:txBody>
      </p:sp>
      <p:pic>
        <p:nvPicPr>
          <p:cNvPr id="4" name="Obraz 3">
            <a:extLst>
              <a:ext uri="{FF2B5EF4-FFF2-40B4-BE49-F238E27FC236}">
                <a16:creationId xmlns:a16="http://schemas.microsoft.com/office/drawing/2014/main" id="{2B302502-76BD-4CBE-9C1D-6F78E83FF19F}"/>
              </a:ext>
            </a:extLst>
          </p:cNvPr>
          <p:cNvPicPr>
            <a:picLocks noChangeAspect="1"/>
          </p:cNvPicPr>
          <p:nvPr/>
        </p:nvPicPr>
        <p:blipFill>
          <a:blip r:embed="rId2" cstate="print"/>
          <a:stretch>
            <a:fillRect/>
          </a:stretch>
        </p:blipFill>
        <p:spPr>
          <a:xfrm rot="362927">
            <a:off x="6119036" y="2721117"/>
            <a:ext cx="5471612" cy="3573647"/>
          </a:xfrm>
          <a:prstGeom prst="rect">
            <a:avLst/>
          </a:prstGeom>
        </p:spPr>
      </p:pic>
      <p:pic>
        <p:nvPicPr>
          <p:cNvPr id="7" name="Obraz 6">
            <a:extLst>
              <a:ext uri="{FF2B5EF4-FFF2-40B4-BE49-F238E27FC236}">
                <a16:creationId xmlns:a16="http://schemas.microsoft.com/office/drawing/2014/main" id="{2C13B2BA-F44D-41EE-989A-5CF66ABD0C19}"/>
              </a:ext>
            </a:extLst>
          </p:cNvPr>
          <p:cNvPicPr>
            <a:picLocks noChangeAspect="1"/>
          </p:cNvPicPr>
          <p:nvPr/>
        </p:nvPicPr>
        <p:blipFill>
          <a:blip r:embed="rId3" cstate="print"/>
          <a:stretch>
            <a:fillRect/>
          </a:stretch>
        </p:blipFill>
        <p:spPr>
          <a:xfrm rot="21207140">
            <a:off x="1212265" y="3009264"/>
            <a:ext cx="3923245" cy="2821467"/>
          </a:xfrm>
          <a:prstGeom prst="rect">
            <a:avLst/>
          </a:prstGeom>
        </p:spPr>
      </p:pic>
      <p:pic>
        <p:nvPicPr>
          <p:cNvPr id="11" name="Obraz 10">
            <a:extLst>
              <a:ext uri="{FF2B5EF4-FFF2-40B4-BE49-F238E27FC236}">
                <a16:creationId xmlns:a16="http://schemas.microsoft.com/office/drawing/2014/main" id="{FBFDFA72-B7E8-4070-838E-5521869370A5}"/>
              </a:ext>
            </a:extLst>
          </p:cNvPr>
          <p:cNvPicPr>
            <a:picLocks noChangeAspect="1"/>
          </p:cNvPicPr>
          <p:nvPr/>
        </p:nvPicPr>
        <p:blipFill>
          <a:blip r:embed="rId4" cstate="print"/>
          <a:stretch>
            <a:fillRect/>
          </a:stretch>
        </p:blipFill>
        <p:spPr>
          <a:xfrm rot="21345559">
            <a:off x="2814542" y="1216324"/>
            <a:ext cx="7011449" cy="5092065"/>
          </a:xfrm>
          <a:prstGeom prst="rect">
            <a:avLst/>
          </a:prstGeom>
        </p:spPr>
      </p:pic>
      <p:pic>
        <p:nvPicPr>
          <p:cNvPr id="12" name="Obraz 11" descr="C:\Users\magda\AppData\Local\Temp\Rar$DIa0.533\EU flag-Erasmus+_vect_POS.jpg"/>
          <p:cNvPicPr/>
          <p:nvPr/>
        </p:nvPicPr>
        <p:blipFill>
          <a:blip r:embed="rId5" cstate="print"/>
          <a:srcRect/>
          <a:stretch>
            <a:fillRect/>
          </a:stretch>
        </p:blipFill>
        <p:spPr bwMode="auto">
          <a:xfrm>
            <a:off x="-1" y="-1"/>
            <a:ext cx="3135087" cy="953589"/>
          </a:xfrm>
          <a:prstGeom prst="rect">
            <a:avLst/>
          </a:prstGeom>
          <a:noFill/>
          <a:ln w="9525">
            <a:noFill/>
            <a:miter lim="800000"/>
            <a:headEnd/>
            <a:tailEnd/>
          </a:ln>
        </p:spPr>
      </p:pic>
      <p:pic>
        <p:nvPicPr>
          <p:cNvPr id="13" name="Obraz 12" descr="C:\Users\magda\Desktop\logo.jpg"/>
          <p:cNvPicPr/>
          <p:nvPr/>
        </p:nvPicPr>
        <p:blipFill>
          <a:blip r:embed="rId6"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1063576086"/>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to="" calcmode="lin" valueType="num">
                                      <p:cBhvr>
                                        <p:cTn id="7" dur="1" fill="hold"/>
                                        <p:tgtEl>
                                          <p:spTgt spid="8">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to="" calcmode="lin" valueType="num">
                                      <p:cBhvr>
                                        <p:cTn id="17" dur="1" fill="hold"/>
                                        <p:tgtEl>
                                          <p:spTgt spid="9">
                                            <p:txEl>
                                              <p:pRg st="0" end="0"/>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3392" y="2708920"/>
            <a:ext cx="10972800" cy="1143000"/>
          </a:xfrm>
        </p:spPr>
        <p:txBody>
          <a:bodyPr/>
          <a:lstStyle/>
          <a:p>
            <a:r>
              <a:rPr lang="pl-PL" sz="4800" b="1" dirty="0" err="1" smtClean="0"/>
              <a:t>Summary</a:t>
            </a:r>
            <a:endParaRPr lang="pl-PL" sz="4800" b="1" dirty="0"/>
          </a:p>
        </p:txBody>
      </p:sp>
      <p:pic>
        <p:nvPicPr>
          <p:cNvPr id="3" name="Obraz 2"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4" name="Obraz 3"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5000">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8177F01-B4DA-4F87-BA0C-83C9F1D0FF83}"/>
              </a:ext>
            </a:extLst>
          </p:cNvPr>
          <p:cNvSpPr>
            <a:spLocks noGrp="1"/>
          </p:cNvSpPr>
          <p:nvPr>
            <p:ph type="title"/>
          </p:nvPr>
        </p:nvSpPr>
        <p:spPr/>
        <p:txBody>
          <a:bodyPr/>
          <a:lstStyle/>
          <a:p>
            <a:r>
              <a:rPr lang="pl-PL" dirty="0" err="1" smtClean="0"/>
              <a:t>It</a:t>
            </a:r>
            <a:r>
              <a:rPr lang="pl-PL" dirty="0" smtClean="0"/>
              <a:t> was…</a:t>
            </a:r>
            <a:endParaRPr lang="pl-PL" dirty="0"/>
          </a:p>
        </p:txBody>
      </p:sp>
      <p:sp>
        <p:nvSpPr>
          <p:cNvPr id="10" name="pole tekstowe 9">
            <a:extLst>
              <a:ext uri="{FF2B5EF4-FFF2-40B4-BE49-F238E27FC236}">
                <a16:creationId xmlns:a16="http://schemas.microsoft.com/office/drawing/2014/main" id="{6C94B8F1-51B5-45A2-B605-F27D00ACEE0C}"/>
              </a:ext>
            </a:extLst>
          </p:cNvPr>
          <p:cNvSpPr txBox="1"/>
          <p:nvPr/>
        </p:nvSpPr>
        <p:spPr>
          <a:xfrm>
            <a:off x="1239952" y="3429000"/>
            <a:ext cx="2874847" cy="646331"/>
          </a:xfrm>
          <a:prstGeom prst="rect">
            <a:avLst/>
          </a:prstGeom>
          <a:noFill/>
        </p:spPr>
        <p:txBody>
          <a:bodyPr wrap="square" rtlCol="0">
            <a:spAutoFit/>
          </a:bodyPr>
          <a:lstStyle/>
          <a:p>
            <a:pPr algn="ctr"/>
            <a:r>
              <a:rPr lang="pl-PL" sz="3600" dirty="0" err="1" smtClean="0"/>
              <a:t>educationally</a:t>
            </a:r>
            <a:endParaRPr lang="pl-PL" sz="3600" dirty="0"/>
          </a:p>
        </p:txBody>
      </p:sp>
      <p:pic>
        <p:nvPicPr>
          <p:cNvPr id="12" name="Obraz 11">
            <a:extLst>
              <a:ext uri="{FF2B5EF4-FFF2-40B4-BE49-F238E27FC236}">
                <a16:creationId xmlns:a16="http://schemas.microsoft.com/office/drawing/2014/main" id="{059F8AC8-F995-4C1C-955D-EB4D31D889CC}"/>
              </a:ext>
            </a:extLst>
          </p:cNvPr>
          <p:cNvPicPr>
            <a:picLocks noChangeAspect="1"/>
          </p:cNvPicPr>
          <p:nvPr/>
        </p:nvPicPr>
        <p:blipFill>
          <a:blip r:embed="rId2" cstate="print"/>
          <a:stretch>
            <a:fillRect/>
          </a:stretch>
        </p:blipFill>
        <p:spPr>
          <a:xfrm rot="21372599">
            <a:off x="4900154" y="1707361"/>
            <a:ext cx="5480332" cy="4089610"/>
          </a:xfrm>
          <a:prstGeom prst="rect">
            <a:avLst/>
          </a:prstGeom>
        </p:spPr>
      </p:pic>
      <p:pic>
        <p:nvPicPr>
          <p:cNvPr id="5" name="Obraz 4" descr="C:\Users\magda\AppData\Local\Temp\Rar$DIa0.533\EU flag-Erasmus+_vect_POS.jpg"/>
          <p:cNvPicPr/>
          <p:nvPr/>
        </p:nvPicPr>
        <p:blipFill>
          <a:blip r:embed="rId3" cstate="print"/>
          <a:srcRect/>
          <a:stretch>
            <a:fillRect/>
          </a:stretch>
        </p:blipFill>
        <p:spPr bwMode="auto">
          <a:xfrm>
            <a:off x="-1" y="-1"/>
            <a:ext cx="3135087" cy="953589"/>
          </a:xfrm>
          <a:prstGeom prst="rect">
            <a:avLst/>
          </a:prstGeom>
          <a:noFill/>
          <a:ln w="9525">
            <a:noFill/>
            <a:miter lim="800000"/>
            <a:headEnd/>
            <a:tailEnd/>
          </a:ln>
        </p:spPr>
      </p:pic>
      <p:pic>
        <p:nvPicPr>
          <p:cNvPr id="6" name="Obraz 5"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2069010461"/>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7A5D6681-C2E3-430D-9CBA-E13F262BB749}"/>
              </a:ext>
            </a:extLst>
          </p:cNvPr>
          <p:cNvSpPr>
            <a:spLocks noGrp="1"/>
          </p:cNvSpPr>
          <p:nvPr>
            <p:ph type="title"/>
          </p:nvPr>
        </p:nvSpPr>
        <p:spPr>
          <a:xfrm>
            <a:off x="406010" y="419532"/>
            <a:ext cx="10515600" cy="1325563"/>
          </a:xfrm>
        </p:spPr>
        <p:txBody>
          <a:bodyPr/>
          <a:lstStyle/>
          <a:p>
            <a:r>
              <a:rPr lang="pl-PL" dirty="0" err="1" smtClean="0"/>
              <a:t>touristically</a:t>
            </a:r>
            <a:endParaRPr lang="pl-PL" dirty="0"/>
          </a:p>
        </p:txBody>
      </p:sp>
      <p:pic>
        <p:nvPicPr>
          <p:cNvPr id="6" name="Obraz 5">
            <a:extLst>
              <a:ext uri="{FF2B5EF4-FFF2-40B4-BE49-F238E27FC236}">
                <a16:creationId xmlns:a16="http://schemas.microsoft.com/office/drawing/2014/main" id="{14F5234B-71BD-44FF-908C-C659A18C3419}"/>
              </a:ext>
            </a:extLst>
          </p:cNvPr>
          <p:cNvPicPr>
            <a:picLocks noChangeAspect="1"/>
          </p:cNvPicPr>
          <p:nvPr/>
        </p:nvPicPr>
        <p:blipFill>
          <a:blip r:embed="rId2" cstate="print"/>
          <a:stretch>
            <a:fillRect/>
          </a:stretch>
        </p:blipFill>
        <p:spPr>
          <a:xfrm rot="154840">
            <a:off x="3236340" y="830625"/>
            <a:ext cx="8075066" cy="2694765"/>
          </a:xfrm>
          <a:prstGeom prst="rect">
            <a:avLst/>
          </a:prstGeom>
        </p:spPr>
      </p:pic>
      <p:pic>
        <p:nvPicPr>
          <p:cNvPr id="7" name="Obraz 6">
            <a:extLst>
              <a:ext uri="{FF2B5EF4-FFF2-40B4-BE49-F238E27FC236}">
                <a16:creationId xmlns:a16="http://schemas.microsoft.com/office/drawing/2014/main" id="{CEF0FA68-E36D-4F7C-95D3-4868AF1F2B70}"/>
              </a:ext>
            </a:extLst>
          </p:cNvPr>
          <p:cNvPicPr>
            <a:picLocks noChangeAspect="1"/>
          </p:cNvPicPr>
          <p:nvPr/>
        </p:nvPicPr>
        <p:blipFill>
          <a:blip r:embed="rId3" cstate="print"/>
          <a:stretch>
            <a:fillRect/>
          </a:stretch>
        </p:blipFill>
        <p:spPr>
          <a:xfrm rot="21232632">
            <a:off x="560188" y="2682374"/>
            <a:ext cx="5144194" cy="3465901"/>
          </a:xfrm>
          <a:prstGeom prst="rect">
            <a:avLst/>
          </a:prstGeom>
        </p:spPr>
      </p:pic>
      <p:pic>
        <p:nvPicPr>
          <p:cNvPr id="8" name="Obraz 7">
            <a:extLst>
              <a:ext uri="{FF2B5EF4-FFF2-40B4-BE49-F238E27FC236}">
                <a16:creationId xmlns:a16="http://schemas.microsoft.com/office/drawing/2014/main" id="{D4AED5D4-9D86-452D-BFAE-8C24C7AE7F14}"/>
              </a:ext>
            </a:extLst>
          </p:cNvPr>
          <p:cNvPicPr>
            <a:picLocks noChangeAspect="1"/>
          </p:cNvPicPr>
          <p:nvPr/>
        </p:nvPicPr>
        <p:blipFill>
          <a:blip r:embed="rId4" cstate="print"/>
          <a:stretch>
            <a:fillRect/>
          </a:stretch>
        </p:blipFill>
        <p:spPr>
          <a:xfrm rot="457391">
            <a:off x="7415052" y="3100785"/>
            <a:ext cx="4319686" cy="3239764"/>
          </a:xfrm>
          <a:prstGeom prst="rect">
            <a:avLst/>
          </a:prstGeom>
        </p:spPr>
      </p:pic>
      <p:pic>
        <p:nvPicPr>
          <p:cNvPr id="9" name="Obraz 8" descr="C:\Users\magda\AppData\Local\Temp\Rar$DIa0.533\EU flag-Erasmus+_vect_POS.jpg"/>
          <p:cNvPicPr/>
          <p:nvPr/>
        </p:nvPicPr>
        <p:blipFill>
          <a:blip r:embed="rId5" cstate="print"/>
          <a:srcRect/>
          <a:stretch>
            <a:fillRect/>
          </a:stretch>
        </p:blipFill>
        <p:spPr bwMode="auto">
          <a:xfrm>
            <a:off x="0" y="0"/>
            <a:ext cx="3135087" cy="953589"/>
          </a:xfrm>
          <a:prstGeom prst="rect">
            <a:avLst/>
          </a:prstGeom>
          <a:noFill/>
          <a:ln w="9525">
            <a:noFill/>
            <a:miter lim="800000"/>
            <a:headEnd/>
            <a:tailEnd/>
          </a:ln>
        </p:spPr>
      </p:pic>
      <p:pic>
        <p:nvPicPr>
          <p:cNvPr id="10" name="Obraz 9" descr="C:\Users\magda\Desktop\logo.jpg"/>
          <p:cNvPicPr/>
          <p:nvPr/>
        </p:nvPicPr>
        <p:blipFill>
          <a:blip r:embed="rId6"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2234653874"/>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91B00A-B8B3-497F-927C-C96C6EB978F9}"/>
              </a:ext>
            </a:extLst>
          </p:cNvPr>
          <p:cNvSpPr>
            <a:spLocks noGrp="1"/>
          </p:cNvSpPr>
          <p:nvPr>
            <p:ph type="title"/>
          </p:nvPr>
        </p:nvSpPr>
        <p:spPr/>
        <p:txBody>
          <a:bodyPr/>
          <a:lstStyle/>
          <a:p>
            <a:r>
              <a:rPr lang="pl-PL" dirty="0" err="1" smtClean="0"/>
              <a:t>warm</a:t>
            </a:r>
            <a:r>
              <a:rPr lang="pl-PL" dirty="0" smtClean="0"/>
              <a:t> and </a:t>
            </a:r>
            <a:r>
              <a:rPr lang="pl-PL" dirty="0" err="1" smtClean="0"/>
              <a:t>picturesque</a:t>
            </a:r>
            <a:endParaRPr lang="pl-PL" dirty="0"/>
          </a:p>
        </p:txBody>
      </p:sp>
      <p:sp>
        <p:nvSpPr>
          <p:cNvPr id="4" name="pole tekstowe 3">
            <a:extLst>
              <a:ext uri="{FF2B5EF4-FFF2-40B4-BE49-F238E27FC236}">
                <a16:creationId xmlns:a16="http://schemas.microsoft.com/office/drawing/2014/main" id="{29ED6871-E559-4A4F-A884-851E2286C77E}"/>
              </a:ext>
            </a:extLst>
          </p:cNvPr>
          <p:cNvSpPr txBox="1"/>
          <p:nvPr/>
        </p:nvSpPr>
        <p:spPr>
          <a:xfrm>
            <a:off x="5689600" y="6031210"/>
            <a:ext cx="6278880" cy="523220"/>
          </a:xfrm>
          <a:prstGeom prst="rect">
            <a:avLst/>
          </a:prstGeom>
          <a:noFill/>
        </p:spPr>
        <p:txBody>
          <a:bodyPr wrap="square" rtlCol="0">
            <a:spAutoFit/>
          </a:bodyPr>
          <a:lstStyle/>
          <a:p>
            <a:pPr algn="ctr"/>
            <a:r>
              <a:rPr lang="pl-PL" sz="2800" dirty="0" smtClean="0"/>
              <a:t>Just </a:t>
            </a:r>
            <a:r>
              <a:rPr lang="pl-PL" sz="2800" dirty="0" err="1" smtClean="0"/>
              <a:t>why</a:t>
            </a:r>
            <a:r>
              <a:rPr lang="pl-PL" sz="2800" dirty="0" smtClean="0"/>
              <a:t> so </a:t>
            </a:r>
            <a:r>
              <a:rPr lang="pl-PL" sz="2800" dirty="0" err="1" smtClean="0"/>
              <a:t>short</a:t>
            </a:r>
            <a:r>
              <a:rPr lang="pl-PL" sz="2800" dirty="0" smtClean="0"/>
              <a:t>...? </a:t>
            </a:r>
            <a:r>
              <a:rPr lang="pl-PL" sz="2800" dirty="0" smtClean="0">
                <a:sym typeface="Wingdings" panose="05000000000000000000" pitchFamily="2" charset="2"/>
              </a:rPr>
              <a:t></a:t>
            </a:r>
            <a:endParaRPr lang="pl-PL" sz="2800" dirty="0"/>
          </a:p>
        </p:txBody>
      </p:sp>
      <p:pic>
        <p:nvPicPr>
          <p:cNvPr id="5" name="Obraz 4">
            <a:extLst>
              <a:ext uri="{FF2B5EF4-FFF2-40B4-BE49-F238E27FC236}">
                <a16:creationId xmlns:a16="http://schemas.microsoft.com/office/drawing/2014/main" id="{051BD1F4-8600-44B7-937E-49FDEEF32DB2}"/>
              </a:ext>
            </a:extLst>
          </p:cNvPr>
          <p:cNvPicPr>
            <a:picLocks noChangeAspect="1"/>
          </p:cNvPicPr>
          <p:nvPr/>
        </p:nvPicPr>
        <p:blipFill>
          <a:blip r:embed="rId2" cstate="print"/>
          <a:stretch>
            <a:fillRect/>
          </a:stretch>
        </p:blipFill>
        <p:spPr>
          <a:xfrm rot="21407850">
            <a:off x="500877" y="1782043"/>
            <a:ext cx="5222060" cy="3688080"/>
          </a:xfrm>
          <a:prstGeom prst="rect">
            <a:avLst/>
          </a:prstGeom>
        </p:spPr>
      </p:pic>
      <p:pic>
        <p:nvPicPr>
          <p:cNvPr id="6" name="Obraz 5">
            <a:extLst>
              <a:ext uri="{FF2B5EF4-FFF2-40B4-BE49-F238E27FC236}">
                <a16:creationId xmlns:a16="http://schemas.microsoft.com/office/drawing/2014/main" id="{F0A132C1-70B6-42B2-95EF-87586446E7F5}"/>
              </a:ext>
            </a:extLst>
          </p:cNvPr>
          <p:cNvPicPr>
            <a:picLocks noChangeAspect="1"/>
          </p:cNvPicPr>
          <p:nvPr/>
        </p:nvPicPr>
        <p:blipFill>
          <a:blip r:embed="rId3" cstate="print"/>
          <a:stretch>
            <a:fillRect/>
          </a:stretch>
        </p:blipFill>
        <p:spPr>
          <a:xfrm rot="190375">
            <a:off x="6395416" y="1508806"/>
            <a:ext cx="5337362" cy="3455942"/>
          </a:xfrm>
          <a:prstGeom prst="rect">
            <a:avLst/>
          </a:prstGeom>
        </p:spPr>
      </p:pic>
      <p:pic>
        <p:nvPicPr>
          <p:cNvPr id="7" name="Obraz 6">
            <a:extLst>
              <a:ext uri="{FF2B5EF4-FFF2-40B4-BE49-F238E27FC236}">
                <a16:creationId xmlns:a16="http://schemas.microsoft.com/office/drawing/2014/main" id="{FB39A0DE-CD07-4CC5-94D6-D55B70DC404C}"/>
              </a:ext>
            </a:extLst>
          </p:cNvPr>
          <p:cNvPicPr>
            <a:picLocks noChangeAspect="1"/>
          </p:cNvPicPr>
          <p:nvPr/>
        </p:nvPicPr>
        <p:blipFill>
          <a:blip r:embed="rId4" cstate="print"/>
          <a:stretch>
            <a:fillRect/>
          </a:stretch>
        </p:blipFill>
        <p:spPr>
          <a:xfrm rot="21210322">
            <a:off x="5295720" y="2907700"/>
            <a:ext cx="2148809" cy="3120071"/>
          </a:xfrm>
          <a:prstGeom prst="rect">
            <a:avLst/>
          </a:prstGeom>
        </p:spPr>
      </p:pic>
      <p:pic>
        <p:nvPicPr>
          <p:cNvPr id="8" name="Obraz 7" descr="C:\Users\magda\AppData\Local\Temp\Rar$DIa0.533\EU flag-Erasmus+_vect_POS.jpg"/>
          <p:cNvPicPr/>
          <p:nvPr/>
        </p:nvPicPr>
        <p:blipFill>
          <a:blip r:embed="rId5" cstate="print"/>
          <a:srcRect/>
          <a:stretch>
            <a:fillRect/>
          </a:stretch>
        </p:blipFill>
        <p:spPr bwMode="auto">
          <a:xfrm>
            <a:off x="-1" y="-1"/>
            <a:ext cx="3135087" cy="953589"/>
          </a:xfrm>
          <a:prstGeom prst="rect">
            <a:avLst/>
          </a:prstGeom>
          <a:noFill/>
          <a:ln w="9525">
            <a:noFill/>
            <a:miter lim="800000"/>
            <a:headEnd/>
            <a:tailEnd/>
          </a:ln>
        </p:spPr>
      </p:pic>
      <p:pic>
        <p:nvPicPr>
          <p:cNvPr id="9" name="Obraz 8" descr="C:\Users\magda\Desktop\logo.jpg"/>
          <p:cNvPicPr/>
          <p:nvPr/>
        </p:nvPicPr>
        <p:blipFill>
          <a:blip r:embed="rId6" cstate="print"/>
          <a:srcRect/>
          <a:stretch>
            <a:fillRect/>
          </a:stretch>
        </p:blipFill>
        <p:spPr bwMode="auto">
          <a:xfrm>
            <a:off x="10829109" y="0"/>
            <a:ext cx="1362890" cy="940526"/>
          </a:xfrm>
          <a:prstGeom prst="rect">
            <a:avLst/>
          </a:prstGeom>
          <a:noFill/>
          <a:ln w="9525">
            <a:noFill/>
            <a:miter lim="800000"/>
            <a:headEnd/>
            <a:tailEnd/>
          </a:ln>
        </p:spPr>
      </p:pic>
    </p:spTree>
    <p:extLst>
      <p:ext uri="{BB962C8B-B14F-4D97-AF65-F5344CB8AC3E}">
        <p14:creationId xmlns:p14="http://schemas.microsoft.com/office/powerpoint/2010/main" val="1063555165"/>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815413" y="1149896"/>
            <a:ext cx="10657184" cy="4031873"/>
          </a:xfrm>
          <a:prstGeom prst="rect">
            <a:avLst/>
          </a:prstGeom>
        </p:spPr>
        <p:txBody>
          <a:bodyPr wrap="square">
            <a:spAutoFit/>
          </a:bodyPr>
          <a:lstStyle/>
          <a:p>
            <a:r>
              <a:rPr lang="en-US" sz="3200" dirty="0" smtClean="0"/>
              <a:t>A stay in Portugal helped us to break the language barrier, as it included, among others the need to conduct conversations in English. We have expanded the vocabulary range, but also in the areas of travel, food, drinks, health, shopping, work, daily and weekend activities.</a:t>
            </a:r>
          </a:p>
          <a:p>
            <a:endParaRPr lang="en-US" sz="3200" dirty="0" smtClean="0"/>
          </a:p>
          <a:p>
            <a:r>
              <a:rPr lang="en-US" sz="3200" dirty="0" smtClean="0"/>
              <a:t>We have gained knowledge about Portuguese culture and the education system.</a:t>
            </a:r>
            <a:endParaRPr lang="pl-PL" sz="2400" dirty="0" smtClean="0"/>
          </a:p>
        </p:txBody>
      </p:sp>
      <p:pic>
        <p:nvPicPr>
          <p:cNvPr id="3" name="Obraz 2"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10000">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937549" y="1308745"/>
            <a:ext cx="10273141" cy="5016758"/>
          </a:xfrm>
          <a:prstGeom prst="rect">
            <a:avLst/>
          </a:prstGeom>
        </p:spPr>
        <p:txBody>
          <a:bodyPr wrap="square">
            <a:spAutoFit/>
          </a:bodyPr>
          <a:lstStyle/>
          <a:p>
            <a:r>
              <a:rPr lang="en-US" sz="3200" dirty="0" smtClean="0"/>
              <a:t>Classes in a small group had a workshop formula and were based on interactive tasks.</a:t>
            </a:r>
          </a:p>
          <a:p>
            <a:endParaRPr lang="en-US" sz="3200" dirty="0" smtClean="0"/>
          </a:p>
          <a:p>
            <a:r>
              <a:rPr lang="en-US" sz="3200" dirty="0" smtClean="0"/>
              <a:t>Free time, spent on many hours of sightseeing was very fruitful in gaining knowledge about history, culture, monuments of Portugal.</a:t>
            </a:r>
          </a:p>
          <a:p>
            <a:endParaRPr lang="en-US" sz="3200" dirty="0" smtClean="0"/>
          </a:p>
          <a:p>
            <a:r>
              <a:rPr lang="en-US" sz="3200" dirty="0" smtClean="0"/>
              <a:t>All experiences gained while in Portugal were very valuable. Some have broadened our knowledge, which is needed every day to work with students.</a:t>
            </a:r>
            <a:endParaRPr lang="pl-PL" sz="3200" dirty="0"/>
          </a:p>
        </p:txBody>
      </p:sp>
      <p:pic>
        <p:nvPicPr>
          <p:cNvPr id="5" name="Obraz 4"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6" name="Obraz 5"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10000">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597266" y="1280849"/>
            <a:ext cx="11041227" cy="2554545"/>
          </a:xfrm>
          <a:prstGeom prst="rect">
            <a:avLst/>
          </a:prstGeom>
        </p:spPr>
        <p:txBody>
          <a:bodyPr wrap="square">
            <a:spAutoFit/>
          </a:bodyPr>
          <a:lstStyle/>
          <a:p>
            <a:r>
              <a:rPr lang="en-US" sz="3200" dirty="0" smtClean="0"/>
              <a:t>All individual benefits that we have acquired - will translate into students and the entire school environment, which in turn will lead to an increase in the quality of teaching in our school.</a:t>
            </a:r>
          </a:p>
          <a:p>
            <a:endParaRPr lang="en-US" sz="3200" dirty="0" smtClean="0"/>
          </a:p>
          <a:p>
            <a:r>
              <a:rPr lang="en-US" sz="3200" dirty="0" smtClean="0"/>
              <a:t>We will continue to use them in our work.</a:t>
            </a:r>
            <a:endParaRPr lang="pl-PL" sz="3200" dirty="0"/>
          </a:p>
        </p:txBody>
      </p:sp>
      <p:pic>
        <p:nvPicPr>
          <p:cNvPr id="3" name="Obraz 2"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10000">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597266" y="1280849"/>
            <a:ext cx="11041227" cy="4524315"/>
          </a:xfrm>
          <a:prstGeom prst="rect">
            <a:avLst/>
          </a:prstGeom>
        </p:spPr>
        <p:txBody>
          <a:bodyPr wrap="square">
            <a:spAutoFit/>
          </a:bodyPr>
          <a:lstStyle/>
          <a:p>
            <a:r>
              <a:rPr lang="en-US" sz="3200" b="1" dirty="0" smtClean="0"/>
              <a:t>Acquired skills and professional competences:</a:t>
            </a:r>
            <a:endParaRPr lang="pl-PL" sz="3200" b="1" dirty="0" smtClean="0"/>
          </a:p>
          <a:p>
            <a:pPr>
              <a:buFont typeface="Wingdings" pitchFamily="2" charset="2"/>
              <a:buChar char="Ø"/>
            </a:pPr>
            <a:r>
              <a:rPr lang="pl-PL" sz="3200" dirty="0" err="1" smtClean="0"/>
              <a:t>Using</a:t>
            </a:r>
            <a:r>
              <a:rPr lang="pl-PL" sz="3200" dirty="0" smtClean="0"/>
              <a:t> </a:t>
            </a:r>
            <a:r>
              <a:rPr lang="pl-PL" sz="3200" dirty="0" err="1" smtClean="0"/>
              <a:t>platforms</a:t>
            </a:r>
            <a:r>
              <a:rPr lang="pl-PL" sz="3200" dirty="0" smtClean="0"/>
              <a:t> </a:t>
            </a:r>
            <a:r>
              <a:rPr lang="pl-PL" sz="3200" dirty="0" err="1" smtClean="0"/>
              <a:t>presented</a:t>
            </a:r>
            <a:r>
              <a:rPr lang="pl-PL" sz="3200" dirty="0" smtClean="0"/>
              <a:t> </a:t>
            </a:r>
            <a:r>
              <a:rPr lang="pl-PL" sz="3200" dirty="0" err="1" smtClean="0"/>
              <a:t>in</a:t>
            </a:r>
            <a:r>
              <a:rPr lang="pl-PL" sz="3200" dirty="0" smtClean="0"/>
              <a:t> </a:t>
            </a:r>
            <a:r>
              <a:rPr lang="pl-PL" sz="3200" dirty="0" err="1" smtClean="0"/>
              <a:t>classes</a:t>
            </a:r>
            <a:r>
              <a:rPr lang="pl-PL" sz="3200" dirty="0" smtClean="0"/>
              <a:t>, </a:t>
            </a:r>
            <a:r>
              <a:rPr lang="pl-PL" sz="3200" dirty="0" err="1" smtClean="0"/>
              <a:t>e.g</a:t>
            </a:r>
            <a:r>
              <a:rPr lang="pl-PL" sz="3200" dirty="0" smtClean="0"/>
              <a:t>. </a:t>
            </a:r>
            <a:r>
              <a:rPr lang="pl-PL" sz="3200" dirty="0" err="1" smtClean="0"/>
              <a:t>Kahoot</a:t>
            </a:r>
            <a:r>
              <a:rPr lang="pl-PL" sz="3200" dirty="0" smtClean="0"/>
              <a:t> !, </a:t>
            </a:r>
            <a:r>
              <a:rPr lang="pl-PL" sz="3200" dirty="0" err="1" smtClean="0"/>
              <a:t>PowToon</a:t>
            </a:r>
            <a:r>
              <a:rPr lang="pl-PL" sz="3200" dirty="0" smtClean="0"/>
              <a:t>.</a:t>
            </a:r>
          </a:p>
          <a:p>
            <a:pPr>
              <a:buFont typeface="Wingdings" pitchFamily="2" charset="2"/>
              <a:buChar char="Ø"/>
            </a:pPr>
            <a:r>
              <a:rPr lang="pl-PL" sz="3200" dirty="0" err="1" smtClean="0"/>
              <a:t>Deepening</a:t>
            </a:r>
            <a:r>
              <a:rPr lang="pl-PL" sz="3200" dirty="0" smtClean="0"/>
              <a:t> </a:t>
            </a:r>
            <a:r>
              <a:rPr lang="pl-PL" sz="3200" dirty="0" err="1" smtClean="0"/>
              <a:t>the</a:t>
            </a:r>
            <a:r>
              <a:rPr lang="pl-PL" sz="3200" dirty="0" smtClean="0"/>
              <a:t> </a:t>
            </a:r>
            <a:r>
              <a:rPr lang="pl-PL" sz="3200" dirty="0" err="1" smtClean="0"/>
              <a:t>ability</a:t>
            </a:r>
            <a:r>
              <a:rPr lang="pl-PL" sz="3200" dirty="0" smtClean="0"/>
              <a:t> to </a:t>
            </a:r>
            <a:r>
              <a:rPr lang="pl-PL" sz="3200" dirty="0" err="1" smtClean="0"/>
              <a:t>use</a:t>
            </a:r>
            <a:r>
              <a:rPr lang="pl-PL" sz="3200" dirty="0" smtClean="0"/>
              <a:t> </a:t>
            </a:r>
            <a:r>
              <a:rPr lang="pl-PL" sz="3200" dirty="0" err="1" smtClean="0"/>
              <a:t>English</a:t>
            </a:r>
            <a:r>
              <a:rPr lang="pl-PL" sz="3200" dirty="0" smtClean="0"/>
              <a:t>,</a:t>
            </a:r>
          </a:p>
          <a:p>
            <a:pPr>
              <a:buFont typeface="Wingdings" pitchFamily="2" charset="2"/>
              <a:buChar char="Ø"/>
            </a:pPr>
            <a:r>
              <a:rPr lang="pl-PL" sz="3200" dirty="0" err="1" smtClean="0"/>
              <a:t>Getting</a:t>
            </a:r>
            <a:r>
              <a:rPr lang="pl-PL" sz="3200" dirty="0" smtClean="0"/>
              <a:t> to </a:t>
            </a:r>
            <a:r>
              <a:rPr lang="pl-PL" sz="3200" dirty="0" err="1" smtClean="0"/>
              <a:t>know</a:t>
            </a:r>
            <a:r>
              <a:rPr lang="pl-PL" sz="3200" dirty="0" smtClean="0"/>
              <a:t> a bit of </a:t>
            </a:r>
            <a:r>
              <a:rPr lang="pl-PL" sz="3200" dirty="0" err="1" smtClean="0"/>
              <a:t>Portuguese</a:t>
            </a:r>
            <a:r>
              <a:rPr lang="pl-PL" sz="3200" dirty="0" smtClean="0"/>
              <a:t> </a:t>
            </a:r>
            <a:r>
              <a:rPr lang="pl-PL" sz="3200" dirty="0" err="1" smtClean="0"/>
              <a:t>language</a:t>
            </a:r>
            <a:r>
              <a:rPr lang="pl-PL" sz="3200" dirty="0" smtClean="0"/>
              <a:t>,</a:t>
            </a:r>
          </a:p>
          <a:p>
            <a:pPr>
              <a:buFont typeface="Wingdings" pitchFamily="2" charset="2"/>
              <a:buChar char="Ø"/>
            </a:pPr>
            <a:r>
              <a:rPr lang="pl-PL" sz="3200" dirty="0" err="1" smtClean="0"/>
              <a:t>Familiarizing</a:t>
            </a:r>
            <a:r>
              <a:rPr lang="pl-PL" sz="3200" dirty="0" smtClean="0"/>
              <a:t> </a:t>
            </a:r>
            <a:r>
              <a:rPr lang="pl-PL" sz="3200" dirty="0" err="1" smtClean="0"/>
              <a:t>with</a:t>
            </a:r>
            <a:r>
              <a:rPr lang="pl-PL" sz="3200" dirty="0" smtClean="0"/>
              <a:t> </a:t>
            </a:r>
            <a:r>
              <a:rPr lang="pl-PL" sz="3200" dirty="0" err="1" smtClean="0"/>
              <a:t>the</a:t>
            </a:r>
            <a:r>
              <a:rPr lang="pl-PL" sz="3200" dirty="0" smtClean="0"/>
              <a:t> </a:t>
            </a:r>
            <a:r>
              <a:rPr lang="pl-PL" sz="3200" dirty="0" err="1" smtClean="0"/>
              <a:t>structure</a:t>
            </a:r>
            <a:r>
              <a:rPr lang="pl-PL" sz="3200" dirty="0" smtClean="0"/>
              <a:t> of </a:t>
            </a:r>
            <a:r>
              <a:rPr lang="pl-PL" sz="3200" dirty="0" err="1" smtClean="0"/>
              <a:t>the</a:t>
            </a:r>
            <a:r>
              <a:rPr lang="pl-PL" sz="3200" dirty="0" smtClean="0"/>
              <a:t> </a:t>
            </a:r>
            <a:r>
              <a:rPr lang="pl-PL" sz="3200" dirty="0" err="1" smtClean="0"/>
              <a:t>Portuguese</a:t>
            </a:r>
            <a:r>
              <a:rPr lang="pl-PL" sz="3200" dirty="0" smtClean="0"/>
              <a:t> </a:t>
            </a:r>
            <a:r>
              <a:rPr lang="pl-PL" sz="3200" dirty="0" err="1" smtClean="0"/>
              <a:t>educational</a:t>
            </a:r>
            <a:r>
              <a:rPr lang="pl-PL" sz="3200" dirty="0" smtClean="0"/>
              <a:t>   </a:t>
            </a:r>
            <a:br>
              <a:rPr lang="pl-PL" sz="3200" dirty="0" smtClean="0"/>
            </a:br>
            <a:r>
              <a:rPr lang="pl-PL" sz="3200" dirty="0" smtClean="0"/>
              <a:t>    system,</a:t>
            </a:r>
          </a:p>
          <a:p>
            <a:pPr>
              <a:buFont typeface="Wingdings" pitchFamily="2" charset="2"/>
              <a:buChar char="Ø"/>
            </a:pPr>
            <a:r>
              <a:rPr lang="pl-PL" sz="3200" dirty="0" err="1" smtClean="0"/>
              <a:t>Deepening</a:t>
            </a:r>
            <a:r>
              <a:rPr lang="pl-PL" sz="3200" dirty="0" smtClean="0"/>
              <a:t> </a:t>
            </a:r>
            <a:r>
              <a:rPr lang="pl-PL" sz="3200" dirty="0" err="1" smtClean="0"/>
              <a:t>cultural</a:t>
            </a:r>
            <a:r>
              <a:rPr lang="pl-PL" sz="3200" dirty="0" smtClean="0"/>
              <a:t> </a:t>
            </a:r>
            <a:r>
              <a:rPr lang="pl-PL" sz="3200" dirty="0" err="1" smtClean="0"/>
              <a:t>sensitivity</a:t>
            </a:r>
            <a:r>
              <a:rPr lang="pl-PL" sz="3200" dirty="0" smtClean="0"/>
              <a:t>,</a:t>
            </a:r>
          </a:p>
          <a:p>
            <a:pPr>
              <a:buFont typeface="Wingdings" pitchFamily="2" charset="2"/>
              <a:buChar char="Ø"/>
            </a:pPr>
            <a:r>
              <a:rPr lang="pl-PL" sz="3200" dirty="0" err="1" smtClean="0"/>
              <a:t>Increase</a:t>
            </a:r>
            <a:r>
              <a:rPr lang="pl-PL" sz="3200" dirty="0" smtClean="0"/>
              <a:t> </a:t>
            </a:r>
            <a:r>
              <a:rPr lang="pl-PL" sz="3200" dirty="0" err="1" smtClean="0"/>
              <a:t>self-confidence</a:t>
            </a:r>
            <a:r>
              <a:rPr lang="pl-PL" sz="3200" dirty="0" smtClean="0"/>
              <a:t> by </a:t>
            </a:r>
            <a:r>
              <a:rPr lang="pl-PL" sz="3200" dirty="0" err="1" smtClean="0"/>
              <a:t>participating</a:t>
            </a:r>
            <a:r>
              <a:rPr lang="pl-PL" sz="3200" dirty="0" smtClean="0"/>
              <a:t> </a:t>
            </a:r>
            <a:r>
              <a:rPr lang="pl-PL" sz="3200" dirty="0" err="1" smtClean="0"/>
              <a:t>in</a:t>
            </a:r>
            <a:r>
              <a:rPr lang="pl-PL" sz="3200" dirty="0" smtClean="0"/>
              <a:t> </a:t>
            </a:r>
            <a:r>
              <a:rPr lang="pl-PL" sz="3200" dirty="0" err="1" smtClean="0"/>
              <a:t>diffrent</a:t>
            </a:r>
            <a:r>
              <a:rPr lang="pl-PL" sz="3200" dirty="0" smtClean="0"/>
              <a:t> </a:t>
            </a:r>
            <a:r>
              <a:rPr lang="pl-PL" sz="3200" dirty="0" err="1" smtClean="0"/>
              <a:t>culturally</a:t>
            </a:r>
            <a:r>
              <a:rPr lang="pl-PL" sz="3200" dirty="0" smtClean="0"/>
              <a:t> </a:t>
            </a:r>
            <a:br>
              <a:rPr lang="pl-PL" sz="3200" dirty="0" smtClean="0"/>
            </a:br>
            <a:r>
              <a:rPr lang="pl-PL" sz="3200" dirty="0" smtClean="0"/>
              <a:t>    environment.</a:t>
            </a:r>
            <a:endParaRPr lang="pl-PL" sz="3200" dirty="0"/>
          </a:p>
        </p:txBody>
      </p:sp>
      <p:pic>
        <p:nvPicPr>
          <p:cNvPr id="3" name="Obraz 2"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5" name="Obraz 4"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10000">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5018188" y="1569080"/>
            <a:ext cx="7173812" cy="4243892"/>
          </a:xfrm>
        </p:spPr>
        <p:txBody>
          <a:bodyPr>
            <a:noAutofit/>
          </a:bodyPr>
          <a:lstStyle/>
          <a:p>
            <a:pPr algn="l"/>
            <a:r>
              <a:rPr lang="en-US" altLang="pl-PL" sz="2800" b="1" dirty="0" smtClean="0">
                <a:solidFill>
                  <a:srgbClr val="131313"/>
                </a:solidFill>
              </a:rPr>
              <a:t>Portugal </a:t>
            </a:r>
            <a:r>
              <a:rPr lang="en-US" altLang="pl-PL" sz="2800" dirty="0" smtClean="0">
                <a:solidFill>
                  <a:srgbClr val="131313"/>
                </a:solidFill>
              </a:rPr>
              <a:t>is located in the Mediterranean oceanic climate zone.</a:t>
            </a:r>
            <a:r>
              <a:rPr lang="en-US" altLang="pl-PL" sz="2800" b="1" dirty="0" smtClean="0">
                <a:solidFill>
                  <a:srgbClr val="131313"/>
                </a:solidFill>
              </a:rPr>
              <a:t> </a:t>
            </a:r>
            <a:endParaRPr lang="pl-PL" altLang="pl-PL" sz="2800" b="1" dirty="0" smtClean="0">
              <a:solidFill>
                <a:srgbClr val="131313"/>
              </a:solidFill>
            </a:endParaRPr>
          </a:p>
          <a:p>
            <a:pPr algn="l"/>
            <a:r>
              <a:rPr lang="en-US" altLang="pl-PL" sz="2800" b="1" dirty="0" smtClean="0">
                <a:solidFill>
                  <a:srgbClr val="131313"/>
                </a:solidFill>
              </a:rPr>
              <a:t>Average air temperature is as follows: </a:t>
            </a:r>
            <a:endParaRPr lang="pl-PL" altLang="pl-PL" sz="2800" b="1" dirty="0" smtClean="0">
              <a:solidFill>
                <a:srgbClr val="131313"/>
              </a:solidFill>
            </a:endParaRPr>
          </a:p>
          <a:p>
            <a:pPr algn="l">
              <a:buFontTx/>
              <a:buChar char="-"/>
            </a:pPr>
            <a:r>
              <a:rPr lang="pl-PL" altLang="pl-PL" sz="2800" dirty="0" smtClean="0">
                <a:solidFill>
                  <a:srgbClr val="131313"/>
                </a:solidFill>
              </a:rPr>
              <a:t> </a:t>
            </a:r>
            <a:r>
              <a:rPr lang="en-US" altLang="pl-PL" sz="2800" dirty="0" smtClean="0">
                <a:solidFill>
                  <a:srgbClr val="131313"/>
                </a:solidFill>
              </a:rPr>
              <a:t>January 5°C and July 29°C - in the interior of </a:t>
            </a:r>
            <a:r>
              <a:rPr lang="pl-PL" altLang="pl-PL" sz="2800" dirty="0" smtClean="0">
                <a:solidFill>
                  <a:srgbClr val="131313"/>
                </a:solidFill>
              </a:rPr>
              <a:t/>
            </a:r>
            <a:br>
              <a:rPr lang="pl-PL" altLang="pl-PL" sz="2800" dirty="0" smtClean="0">
                <a:solidFill>
                  <a:srgbClr val="131313"/>
                </a:solidFill>
              </a:rPr>
            </a:br>
            <a:r>
              <a:rPr lang="pl-PL" altLang="pl-PL" sz="2800" dirty="0" smtClean="0">
                <a:solidFill>
                  <a:srgbClr val="131313"/>
                </a:solidFill>
              </a:rPr>
              <a:t>   </a:t>
            </a:r>
            <a:r>
              <a:rPr lang="en-US" altLang="pl-PL" sz="2800" dirty="0" smtClean="0">
                <a:solidFill>
                  <a:srgbClr val="131313"/>
                </a:solidFill>
              </a:rPr>
              <a:t>the country </a:t>
            </a:r>
            <a:endParaRPr lang="pl-PL" altLang="pl-PL" sz="2800" dirty="0" smtClean="0">
              <a:solidFill>
                <a:srgbClr val="131313"/>
              </a:solidFill>
            </a:endParaRPr>
          </a:p>
          <a:p>
            <a:pPr algn="l">
              <a:buFontTx/>
              <a:buChar char="-"/>
            </a:pPr>
            <a:r>
              <a:rPr lang="pl-PL" altLang="pl-PL" sz="2800" dirty="0" smtClean="0">
                <a:solidFill>
                  <a:srgbClr val="131313"/>
                </a:solidFill>
              </a:rPr>
              <a:t> </a:t>
            </a:r>
            <a:r>
              <a:rPr lang="en-US" altLang="pl-PL" sz="2800" dirty="0" smtClean="0">
                <a:solidFill>
                  <a:srgbClr val="131313"/>
                </a:solidFill>
              </a:rPr>
              <a:t>January 8°C and July 20°C North coast </a:t>
            </a:r>
            <a:endParaRPr lang="pl-PL" altLang="pl-PL" sz="2800" dirty="0" smtClean="0">
              <a:solidFill>
                <a:srgbClr val="131313"/>
              </a:solidFill>
            </a:endParaRPr>
          </a:p>
          <a:p>
            <a:pPr algn="l"/>
            <a:r>
              <a:rPr lang="en-US" altLang="pl-PL" sz="2800" dirty="0" smtClean="0">
                <a:solidFill>
                  <a:srgbClr val="131313"/>
                </a:solidFill>
              </a:rPr>
              <a:t>- January 11°C and July 26°C south coast</a:t>
            </a:r>
            <a:endParaRPr lang="pl-PL" sz="2800" dirty="0">
              <a:solidFill>
                <a:srgbClr val="131313"/>
              </a:solidFill>
            </a:endParaRPr>
          </a:p>
        </p:txBody>
      </p:sp>
      <p:pic>
        <p:nvPicPr>
          <p:cNvPr id="5" name="Obraz 4"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6" name="Obraz 5"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pic>
        <p:nvPicPr>
          <p:cNvPr id="2050" name="Picture 2" descr="Znalezione obrazy dla zapytania portugalia"/>
          <p:cNvPicPr>
            <a:picLocks noChangeAspect="1" noChangeArrowheads="1"/>
          </p:cNvPicPr>
          <p:nvPr/>
        </p:nvPicPr>
        <p:blipFill>
          <a:blip r:embed="rId4" cstate="print"/>
          <a:srcRect/>
          <a:stretch>
            <a:fillRect/>
          </a:stretch>
        </p:blipFill>
        <p:spPr bwMode="auto">
          <a:xfrm>
            <a:off x="364578" y="2066746"/>
            <a:ext cx="4263733" cy="2831829"/>
          </a:xfrm>
          <a:prstGeom prst="rect">
            <a:avLst/>
          </a:prstGeom>
          <a:noFill/>
        </p:spPr>
      </p:pic>
    </p:spTree>
    <p:extLst>
      <p:ext uri="{BB962C8B-B14F-4D97-AF65-F5344CB8AC3E}">
        <p14:creationId xmlns:p14="http://schemas.microsoft.com/office/powerpoint/2010/main" val="581331134"/>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to="" calcmode="lin" valueType="num">
                                      <p:cBhvr>
                                        <p:cTn id="7" dur="1" fill="hold"/>
                                        <p:tgtEl>
                                          <p:spTgt spid="20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631474" y="548680"/>
            <a:ext cx="6505303" cy="964704"/>
          </a:xfrm>
        </p:spPr>
        <p:txBody>
          <a:bodyPr>
            <a:normAutofit fontScale="92500"/>
          </a:bodyPr>
          <a:lstStyle/>
          <a:p>
            <a:pPr algn="ctr">
              <a:buNone/>
            </a:pPr>
            <a:r>
              <a:rPr lang="en-US" sz="4000" b="1" dirty="0" smtClean="0"/>
              <a:t>Thank you for your attention!!!</a:t>
            </a:r>
          </a:p>
        </p:txBody>
      </p:sp>
      <p:sp>
        <p:nvSpPr>
          <p:cNvPr id="4" name="pole tekstowe 3"/>
          <p:cNvSpPr txBox="1"/>
          <p:nvPr/>
        </p:nvSpPr>
        <p:spPr>
          <a:xfrm>
            <a:off x="4023360" y="1490828"/>
            <a:ext cx="5525589" cy="369332"/>
          </a:xfrm>
          <a:prstGeom prst="rect">
            <a:avLst/>
          </a:prstGeom>
          <a:noFill/>
        </p:spPr>
        <p:txBody>
          <a:bodyPr wrap="square" rtlCol="0">
            <a:spAutoFit/>
          </a:bodyPr>
          <a:lstStyle/>
          <a:p>
            <a:pPr algn="ctr"/>
            <a:r>
              <a:rPr lang="pl-PL" dirty="0" smtClean="0"/>
              <a:t>Sławek, Piotrek, Krzysiek, Romek i Marek</a:t>
            </a:r>
            <a:endParaRPr lang="pl-PL" dirty="0"/>
          </a:p>
        </p:txBody>
      </p:sp>
      <p:pic>
        <p:nvPicPr>
          <p:cNvPr id="1026" name="Picture 2" descr="Podobny obraz"/>
          <p:cNvPicPr>
            <a:picLocks noChangeAspect="1" noChangeArrowheads="1"/>
          </p:cNvPicPr>
          <p:nvPr/>
        </p:nvPicPr>
        <p:blipFill>
          <a:blip r:embed="rId2" cstate="print"/>
          <a:srcRect/>
          <a:stretch>
            <a:fillRect/>
          </a:stretch>
        </p:blipFill>
        <p:spPr bwMode="auto">
          <a:xfrm>
            <a:off x="835454" y="2495006"/>
            <a:ext cx="10697871" cy="3655107"/>
          </a:xfrm>
          <a:prstGeom prst="rect">
            <a:avLst/>
          </a:prstGeom>
          <a:noFill/>
        </p:spPr>
      </p:pic>
      <p:pic>
        <p:nvPicPr>
          <p:cNvPr id="6" name="Obraz 5" descr="C:\Users\magda\AppData\Local\Temp\Rar$DIa0.533\EU flag-Erasmus+_vect_POS.jpg"/>
          <p:cNvPicPr/>
          <p:nvPr/>
        </p:nvPicPr>
        <p:blipFill>
          <a:blip r:embed="rId3" cstate="print"/>
          <a:srcRect/>
          <a:stretch>
            <a:fillRect/>
          </a:stretch>
        </p:blipFill>
        <p:spPr bwMode="auto">
          <a:xfrm>
            <a:off x="-1" y="-1"/>
            <a:ext cx="3135087" cy="953589"/>
          </a:xfrm>
          <a:prstGeom prst="rect">
            <a:avLst/>
          </a:prstGeom>
          <a:noFill/>
          <a:ln w="9525">
            <a:noFill/>
            <a:miter lim="800000"/>
            <a:headEnd/>
            <a:tailEnd/>
          </a:ln>
        </p:spPr>
      </p:pic>
      <p:pic>
        <p:nvPicPr>
          <p:cNvPr id="7" name="Obraz 6" descr="C:\Users\magda\Desktop\logo.jpg"/>
          <p:cNvPicPr/>
          <p:nvPr/>
        </p:nvPicPr>
        <p:blipFill>
          <a:blip r:embed="rId4" cstate="print"/>
          <a:srcRect/>
          <a:stretch>
            <a:fillRect/>
          </a:stretch>
        </p:blipFill>
        <p:spPr bwMode="auto">
          <a:xfrm>
            <a:off x="10829109" y="0"/>
            <a:ext cx="1362890" cy="940526"/>
          </a:xfrm>
          <a:prstGeom prst="rect">
            <a:avLst/>
          </a:prstGeom>
          <a:noFill/>
          <a:ln w="9525">
            <a:noFill/>
            <a:miter lim="800000"/>
            <a:headEnd/>
            <a:tailEnd/>
          </a:ln>
        </p:spPr>
      </p:pic>
    </p:spTree>
  </p:cSld>
  <p:clrMapOvr>
    <a:masterClrMapping/>
  </p:clrMapOvr>
  <p:transition advClick="0" advTm="2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to="" calcmode="lin" valueType="num">
                                      <p:cBhvr>
                                        <p:cTn id="12" dur="1" fill="hold"/>
                                        <p:tgtEl>
                                          <p:spTgt spid="10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5221045" y="1280928"/>
            <a:ext cx="6970955" cy="4847249"/>
          </a:xfrm>
        </p:spPr>
        <p:txBody>
          <a:bodyPr>
            <a:normAutofit fontScale="92500" lnSpcReduction="10000"/>
          </a:bodyPr>
          <a:lstStyle/>
          <a:p>
            <a:pPr algn="l"/>
            <a:r>
              <a:rPr lang="en-US" sz="2800" dirty="0" smtClean="0">
                <a:solidFill>
                  <a:srgbClr val="131313"/>
                </a:solidFill>
              </a:rPr>
              <a:t>In the north, mountainous and upland areas prevail.</a:t>
            </a:r>
          </a:p>
          <a:p>
            <a:pPr algn="l">
              <a:lnSpc>
                <a:spcPct val="110000"/>
              </a:lnSpc>
              <a:spcBef>
                <a:spcPts val="600"/>
              </a:spcBef>
            </a:pPr>
            <a:r>
              <a:rPr lang="en-US" sz="2800" dirty="0" smtClean="0">
                <a:solidFill>
                  <a:srgbClr val="131313"/>
                </a:solidFill>
              </a:rPr>
              <a:t>Mountain ranges:</a:t>
            </a:r>
            <a:endParaRPr lang="pl-PL" sz="2800" dirty="0" smtClean="0">
              <a:solidFill>
                <a:srgbClr val="131313"/>
              </a:solidFill>
            </a:endParaRPr>
          </a:p>
          <a:p>
            <a:pPr algn="l">
              <a:lnSpc>
                <a:spcPct val="110000"/>
              </a:lnSpc>
              <a:spcBef>
                <a:spcPts val="600"/>
              </a:spcBef>
            </a:pPr>
            <a:r>
              <a:rPr lang="en-US" sz="2800" dirty="0" smtClean="0">
                <a:solidFill>
                  <a:srgbClr val="131313"/>
                </a:solidFill>
              </a:rPr>
              <a:t>Serra do </a:t>
            </a:r>
            <a:r>
              <a:rPr lang="en-US" sz="2800" dirty="0" err="1" smtClean="0">
                <a:solidFill>
                  <a:srgbClr val="131313"/>
                </a:solidFill>
              </a:rPr>
              <a:t>Larouco</a:t>
            </a:r>
            <a:r>
              <a:rPr lang="en-US" sz="2800" dirty="0" smtClean="0">
                <a:solidFill>
                  <a:srgbClr val="131313"/>
                </a:solidFill>
              </a:rPr>
              <a:t> (1525 m above sea level),</a:t>
            </a:r>
            <a:endParaRPr lang="pl-PL" sz="2800" dirty="0" smtClean="0">
              <a:solidFill>
                <a:srgbClr val="131313"/>
              </a:solidFill>
            </a:endParaRPr>
          </a:p>
          <a:p>
            <a:pPr algn="l">
              <a:lnSpc>
                <a:spcPct val="110000"/>
              </a:lnSpc>
              <a:spcBef>
                <a:spcPts val="600"/>
              </a:spcBef>
            </a:pPr>
            <a:r>
              <a:rPr lang="en-US" sz="2800" dirty="0" smtClean="0">
                <a:solidFill>
                  <a:srgbClr val="131313"/>
                </a:solidFill>
              </a:rPr>
              <a:t>Serra do </a:t>
            </a:r>
            <a:r>
              <a:rPr lang="en-US" sz="2800" dirty="0" err="1" smtClean="0">
                <a:solidFill>
                  <a:srgbClr val="131313"/>
                </a:solidFill>
              </a:rPr>
              <a:t>Marão</a:t>
            </a:r>
            <a:r>
              <a:rPr lang="en-US" sz="2800" dirty="0" smtClean="0">
                <a:solidFill>
                  <a:srgbClr val="131313"/>
                </a:solidFill>
              </a:rPr>
              <a:t> (1415 m above sea level)</a:t>
            </a:r>
            <a:r>
              <a:rPr lang="pl-PL" sz="2800" dirty="0" smtClean="0">
                <a:solidFill>
                  <a:srgbClr val="131313"/>
                </a:solidFill>
              </a:rPr>
              <a:t>,</a:t>
            </a:r>
          </a:p>
          <a:p>
            <a:pPr algn="l">
              <a:lnSpc>
                <a:spcPct val="110000"/>
              </a:lnSpc>
              <a:spcBef>
                <a:spcPts val="600"/>
              </a:spcBef>
            </a:pPr>
            <a:r>
              <a:rPr lang="en-US" sz="2800" dirty="0" smtClean="0">
                <a:solidFill>
                  <a:srgbClr val="131313"/>
                </a:solidFill>
              </a:rPr>
              <a:t>Serra </a:t>
            </a:r>
            <a:r>
              <a:rPr lang="en-US" sz="2800" dirty="0" err="1" smtClean="0">
                <a:solidFill>
                  <a:srgbClr val="131313"/>
                </a:solidFill>
              </a:rPr>
              <a:t>da</a:t>
            </a:r>
            <a:r>
              <a:rPr lang="en-US" sz="2800" dirty="0" smtClean="0">
                <a:solidFill>
                  <a:srgbClr val="131313"/>
                </a:solidFill>
              </a:rPr>
              <a:t> Estrela (1993 m above sea level).</a:t>
            </a:r>
          </a:p>
          <a:p>
            <a:pPr algn="l"/>
            <a:r>
              <a:rPr lang="en-US" sz="2800" dirty="0" smtClean="0">
                <a:solidFill>
                  <a:srgbClr val="131313"/>
                </a:solidFill>
              </a:rPr>
              <a:t>The south is dominated by the lowland-highland landscape. Closer to the sea, the heights of </a:t>
            </a:r>
            <a:r>
              <a:rPr lang="en-US" sz="2800" dirty="0" err="1" smtClean="0">
                <a:solidFill>
                  <a:srgbClr val="131313"/>
                </a:solidFill>
              </a:rPr>
              <a:t>Alentejo</a:t>
            </a:r>
            <a:r>
              <a:rPr lang="en-US" sz="2800" dirty="0" smtClean="0">
                <a:solidFill>
                  <a:srgbClr val="131313"/>
                </a:solidFill>
              </a:rPr>
              <a:t> and the Algarve extend. Coast in the southern part of the cliffs, in the remaining area covered with dunes and lagoons.</a:t>
            </a:r>
            <a:endParaRPr lang="pl-PL" sz="2800" dirty="0">
              <a:solidFill>
                <a:srgbClr val="131313"/>
              </a:solidFill>
            </a:endParaRPr>
          </a:p>
        </p:txBody>
      </p:sp>
      <p:pic>
        <p:nvPicPr>
          <p:cNvPr id="5" name="Obraz 4" descr="C:\Users\magda\AppData\Local\Temp\Rar$DIa0.533\EU flag-Erasmus+_vect_POS.jpg"/>
          <p:cNvPicPr/>
          <p:nvPr/>
        </p:nvPicPr>
        <p:blipFill>
          <a:blip r:embed="rId2" cstate="print"/>
          <a:srcRect/>
          <a:stretch>
            <a:fillRect/>
          </a:stretch>
        </p:blipFill>
        <p:spPr bwMode="auto">
          <a:xfrm>
            <a:off x="-1" y="-1"/>
            <a:ext cx="3135087" cy="953589"/>
          </a:xfrm>
          <a:prstGeom prst="rect">
            <a:avLst/>
          </a:prstGeom>
          <a:noFill/>
          <a:ln w="9525">
            <a:noFill/>
            <a:miter lim="800000"/>
            <a:headEnd/>
            <a:tailEnd/>
          </a:ln>
        </p:spPr>
      </p:pic>
      <p:pic>
        <p:nvPicPr>
          <p:cNvPr id="6" name="Obraz 5" descr="C:\Users\magda\Desktop\logo.jpg"/>
          <p:cNvPicPr/>
          <p:nvPr/>
        </p:nvPicPr>
        <p:blipFill>
          <a:blip r:embed="rId3" cstate="print"/>
          <a:srcRect/>
          <a:stretch>
            <a:fillRect/>
          </a:stretch>
        </p:blipFill>
        <p:spPr bwMode="auto">
          <a:xfrm>
            <a:off x="10829109" y="0"/>
            <a:ext cx="1362890" cy="940526"/>
          </a:xfrm>
          <a:prstGeom prst="rect">
            <a:avLst/>
          </a:prstGeom>
          <a:noFill/>
          <a:ln w="9525">
            <a:noFill/>
            <a:miter lim="800000"/>
            <a:headEnd/>
            <a:tailEnd/>
          </a:ln>
        </p:spPr>
      </p:pic>
      <p:pic>
        <p:nvPicPr>
          <p:cNvPr id="57346" name="Picture 2" descr="Znalezione obrazy dla zapytania portugalia"/>
          <p:cNvPicPr>
            <a:picLocks noChangeAspect="1" noChangeArrowheads="1"/>
          </p:cNvPicPr>
          <p:nvPr/>
        </p:nvPicPr>
        <p:blipFill>
          <a:blip r:embed="rId4" cstate="print"/>
          <a:srcRect/>
          <a:stretch>
            <a:fillRect/>
          </a:stretch>
        </p:blipFill>
        <p:spPr bwMode="auto">
          <a:xfrm>
            <a:off x="380716" y="2111188"/>
            <a:ext cx="4510134" cy="3005865"/>
          </a:xfrm>
          <a:prstGeom prst="rect">
            <a:avLst/>
          </a:prstGeom>
          <a:noFill/>
        </p:spPr>
      </p:pic>
    </p:spTree>
    <p:extLst>
      <p:ext uri="{BB962C8B-B14F-4D97-AF65-F5344CB8AC3E}">
        <p14:creationId xmlns:p14="http://schemas.microsoft.com/office/powerpoint/2010/main" val="581331134"/>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 to="" calcmode="lin" valueType="num">
                                      <p:cBhvr>
                                        <p:cTn id="7" dur="1" fill="hold"/>
                                        <p:tgtEl>
                                          <p:spTgt spid="5734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647770" y="1413998"/>
            <a:ext cx="1063618" cy="710638"/>
          </a:xfrm>
        </p:spPr>
        <p:txBody>
          <a:bodyPr>
            <a:normAutofit/>
          </a:bodyPr>
          <a:lstStyle/>
          <a:p>
            <a:r>
              <a:rPr lang="pl-PL" sz="2800" b="1" dirty="0" smtClean="0"/>
              <a:t>Flag</a:t>
            </a:r>
            <a:endParaRPr lang="pl-PL" sz="2800" b="1" dirty="0"/>
          </a:p>
        </p:txBody>
      </p:sp>
      <p:pic>
        <p:nvPicPr>
          <p:cNvPr id="1025" name="Obraz 2" descr="Flaga Portugali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484065"/>
            <a:ext cx="4540624" cy="28853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931924" y="2013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1028" name="Obraz 3" descr="GodÅo Portugali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7983" y="2487073"/>
            <a:ext cx="4356775" cy="2885264"/>
          </a:xfrm>
          <a:prstGeom prst="rect">
            <a:avLst/>
          </a:prstGeom>
          <a:noFill/>
          <a:extLst>
            <a:ext uri="{909E8E84-426E-40DD-AFC4-6F175D3DCCD1}">
              <a14:hiddenFill xmlns:a14="http://schemas.microsoft.com/office/drawing/2010/main">
                <a:solidFill>
                  <a:srgbClr val="FFFFFF"/>
                </a:solidFill>
              </a14:hiddenFill>
            </a:ext>
          </a:extLst>
        </p:spPr>
      </p:pic>
      <p:pic>
        <p:nvPicPr>
          <p:cNvPr id="10" name="Obraz 9" descr="C:\Users\magda\AppData\Local\Temp\Rar$DIa0.533\EU flag-Erasmus+_vect_POS.jpg"/>
          <p:cNvPicPr/>
          <p:nvPr/>
        </p:nvPicPr>
        <p:blipFill>
          <a:blip r:embed="rId4" cstate="print"/>
          <a:srcRect/>
          <a:stretch>
            <a:fillRect/>
          </a:stretch>
        </p:blipFill>
        <p:spPr bwMode="auto">
          <a:xfrm>
            <a:off x="-1" y="-1"/>
            <a:ext cx="3135087" cy="953589"/>
          </a:xfrm>
          <a:prstGeom prst="rect">
            <a:avLst/>
          </a:prstGeom>
          <a:noFill/>
          <a:ln w="9525">
            <a:noFill/>
            <a:miter lim="800000"/>
            <a:headEnd/>
            <a:tailEnd/>
          </a:ln>
        </p:spPr>
      </p:pic>
      <p:pic>
        <p:nvPicPr>
          <p:cNvPr id="11" name="Obraz 10" descr="C:\Users\magda\Desktop\logo.jpg"/>
          <p:cNvPicPr/>
          <p:nvPr/>
        </p:nvPicPr>
        <p:blipFill>
          <a:blip r:embed="rId5" cstate="print"/>
          <a:srcRect/>
          <a:stretch>
            <a:fillRect/>
          </a:stretch>
        </p:blipFill>
        <p:spPr bwMode="auto">
          <a:xfrm>
            <a:off x="10829109" y="0"/>
            <a:ext cx="1362890" cy="940526"/>
          </a:xfrm>
          <a:prstGeom prst="rect">
            <a:avLst/>
          </a:prstGeom>
          <a:noFill/>
          <a:ln w="9525">
            <a:noFill/>
            <a:miter lim="800000"/>
            <a:headEnd/>
            <a:tailEnd/>
          </a:ln>
        </p:spPr>
      </p:pic>
      <p:sp>
        <p:nvSpPr>
          <p:cNvPr id="9" name="Tytuł 1"/>
          <p:cNvSpPr txBox="1">
            <a:spLocks/>
          </p:cNvSpPr>
          <p:nvPr/>
        </p:nvSpPr>
        <p:spPr>
          <a:xfrm>
            <a:off x="8165546" y="1431929"/>
            <a:ext cx="1381866" cy="710638"/>
          </a:xfrm>
          <a:prstGeom prst="rect">
            <a:avLst/>
          </a:prstGeom>
        </p:spPr>
        <p:txBody>
          <a:bodyPr vert="horz" lIns="91440" tIns="45720" rIns="91440" bIns="45720" rtlCol="0" anchor="ctr">
            <a:normAutofit fontScale="92500"/>
          </a:bodyPr>
          <a:lstStyle/>
          <a:p>
            <a:pPr lvl="0">
              <a:lnSpc>
                <a:spcPct val="90000"/>
              </a:lnSpc>
              <a:spcBef>
                <a:spcPct val="0"/>
              </a:spcBef>
              <a:defRPr/>
            </a:pPr>
            <a:r>
              <a:rPr lang="pl-PL" sz="2800" b="1" dirty="0" err="1" smtClean="0">
                <a:latin typeface="+mj-lt"/>
                <a:ea typeface="+mj-ea"/>
                <a:cs typeface="+mj-cs"/>
              </a:rPr>
              <a:t>Emblem</a:t>
            </a:r>
            <a:endParaRPr kumimoji="0" lang="pl-PL" sz="28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582699230"/>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to="" calcmode="lin" valueType="num">
                                      <p:cBhvr>
                                        <p:cTn id="7" dur="1" fill="hold"/>
                                        <p:tgtEl>
                                          <p:spTgt spid="102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to="" calcmode="lin" valueType="num">
                                      <p:cBhvr>
                                        <p:cTn id="17" dur="1" fill="hold"/>
                                        <p:tgtEl>
                                          <p:spTgt spid="102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583</TotalTime>
  <Words>1162</Words>
  <Application>Microsoft Office PowerPoint</Application>
  <PresentationFormat>Panoramiczny</PresentationFormat>
  <Paragraphs>146</Paragraphs>
  <Slides>70</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70</vt:i4>
      </vt:variant>
    </vt:vector>
  </HeadingPairs>
  <TitlesOfParts>
    <vt:vector size="74" baseType="lpstr">
      <vt:lpstr>Arial</vt:lpstr>
      <vt:lpstr>Calibri</vt:lpstr>
      <vt:lpstr>Wingdings</vt:lpstr>
      <vt:lpstr>Motyw pakietu Office</vt:lpstr>
      <vt:lpstr>Prezentacja programu PowerPoint</vt:lpstr>
      <vt:lpstr>Participants of the trip:</vt:lpstr>
      <vt:lpstr>Prezentacja programu PowerPoint</vt:lpstr>
      <vt:lpstr>Prezentacja programu PowerPoint</vt:lpstr>
      <vt:lpstr>Portugal</vt:lpstr>
      <vt:lpstr>Prezentacja programu PowerPoint</vt:lpstr>
      <vt:lpstr>Prezentacja programu PowerPoint</vt:lpstr>
      <vt:lpstr>Prezentacja programu PowerPoint</vt:lpstr>
      <vt:lpstr>Flag</vt:lpstr>
      <vt:lpstr>Prezentacja programu PowerPoint</vt:lpstr>
      <vt:lpstr>Prezentacja programu PowerPoint</vt:lpstr>
      <vt:lpstr>1300 km from the west coast of Portugal, lies the nine volcanic islands that make up the Azores Archipelago known for its extraordinary scenery, lush vegetation and peaceful lifestyle of its inhabitants. Once wild and unavailable, they are now a popular destination for hiking and sailing. With a small number of beaches and large resorts, capricious and often humid climate, the Azores managed to avoid mass tourism.</vt:lpstr>
      <vt:lpstr>CURIOSITIES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Travel to Portugal</vt:lpstr>
      <vt:lpstr>Prezentacja programu PowerPoint</vt:lpstr>
      <vt:lpstr>Prezentacja programu PowerPoint</vt:lpstr>
      <vt:lpstr>Prezentacja programu PowerPoint</vt:lpstr>
      <vt:lpstr>Prezentacja programu PowerPoint</vt:lpstr>
      <vt:lpstr>Hotel</vt:lpstr>
      <vt:lpstr>Prezentacja programu PowerPoint</vt:lpstr>
      <vt:lpstr>Prezentacja programu PowerPoint</vt:lpstr>
      <vt:lpstr>Prezentacja programu PowerPoint</vt:lpstr>
      <vt:lpstr>Prezentacja programu PowerPoint</vt:lpstr>
      <vt:lpstr>Our meals</vt:lpstr>
      <vt:lpstr>BREAKFAST</vt:lpstr>
      <vt:lpstr>3-COURSE DINNER AND COFFE </vt:lpstr>
      <vt:lpstr>SUPPER</vt:lpstr>
      <vt:lpstr>SURPRISE OF THE LAST DINNER  </vt:lpstr>
      <vt:lpstr>Training</vt:lpstr>
      <vt:lpstr>COURSE</vt:lpstr>
      <vt:lpstr>OUR TEACHER</vt:lpstr>
      <vt:lpstr>Tours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Free time</vt:lpstr>
      <vt:lpstr>Prezentacja programu PowerPoint</vt:lpstr>
      <vt:lpstr>Finishing the training and returning home</vt:lpstr>
      <vt:lpstr>At the end of the course we received</vt:lpstr>
      <vt:lpstr>And on the way back?</vt:lpstr>
      <vt:lpstr>Summary</vt:lpstr>
      <vt:lpstr>It was…</vt:lpstr>
      <vt:lpstr>touristically</vt:lpstr>
      <vt:lpstr>warm and picturesque</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Portugalia</dc:title>
  <dc:creator>CKP</dc:creator>
  <cp:lastModifiedBy>Magda Ewa</cp:lastModifiedBy>
  <cp:revision>75</cp:revision>
  <dcterms:created xsi:type="dcterms:W3CDTF">2018-09-12T11:43:54Z</dcterms:created>
  <dcterms:modified xsi:type="dcterms:W3CDTF">2019-06-19T10:05:15Z</dcterms:modified>
</cp:coreProperties>
</file>