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1" r:id="rId5"/>
    <p:sldId id="272" r:id="rId6"/>
    <p:sldId id="262" r:id="rId7"/>
    <p:sldId id="263" r:id="rId8"/>
    <p:sldId id="267" r:id="rId9"/>
    <p:sldId id="268" r:id="rId10"/>
    <p:sldId id="269" r:id="rId11"/>
    <p:sldId id="274" r:id="rId12"/>
    <p:sldId id="270" r:id="rId13"/>
    <p:sldId id="275" r:id="rId14"/>
    <p:sldId id="266" r:id="rId15"/>
    <p:sldId id="273" r:id="rId16"/>
    <p:sldId id="265" r:id="rId17"/>
    <p:sldId id="281" r:id="rId18"/>
    <p:sldId id="286" r:id="rId19"/>
    <p:sldId id="280" r:id="rId20"/>
    <p:sldId id="282" r:id="rId21"/>
    <p:sldId id="264" r:id="rId22"/>
    <p:sldId id="287" r:id="rId23"/>
    <p:sldId id="284" r:id="rId24"/>
    <p:sldId id="285" r:id="rId25"/>
    <p:sldId id="283" r:id="rId26"/>
    <p:sldId id="279" r:id="rId2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32" autoAdjust="0"/>
    <p:restoredTop sz="94660"/>
  </p:normalViewPr>
  <p:slideViewPr>
    <p:cSldViewPr>
      <p:cViewPr varScale="1">
        <p:scale>
          <a:sx n="86" d="100"/>
          <a:sy n="86" d="100"/>
        </p:scale>
        <p:origin x="129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D4C6-3A08-47DD-9807-837099D6D01A}" type="datetimeFigureOut">
              <a:rPr lang="pl-PL" smtClean="0"/>
              <a:pPr/>
              <a:t>19.06.2019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9C29A-0E93-47B4-BCF4-FA5F4112F04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D4C6-3A08-47DD-9807-837099D6D01A}" type="datetimeFigureOut">
              <a:rPr lang="pl-PL" smtClean="0"/>
              <a:pPr/>
              <a:t>19.06.2019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9C29A-0E93-47B4-BCF4-FA5F4112F04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D4C6-3A08-47DD-9807-837099D6D01A}" type="datetimeFigureOut">
              <a:rPr lang="pl-PL" smtClean="0"/>
              <a:pPr/>
              <a:t>19.06.2019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9C29A-0E93-47B4-BCF4-FA5F4112F04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D4C6-3A08-47DD-9807-837099D6D01A}" type="datetimeFigureOut">
              <a:rPr lang="pl-PL" smtClean="0"/>
              <a:pPr/>
              <a:t>19.06.2019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9C29A-0E93-47B4-BCF4-FA5F4112F04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D4C6-3A08-47DD-9807-837099D6D01A}" type="datetimeFigureOut">
              <a:rPr lang="pl-PL" smtClean="0"/>
              <a:pPr/>
              <a:t>19.06.2019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9C29A-0E93-47B4-BCF4-FA5F4112F04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D4C6-3A08-47DD-9807-837099D6D01A}" type="datetimeFigureOut">
              <a:rPr lang="pl-PL" smtClean="0"/>
              <a:pPr/>
              <a:t>19.06.2019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9C29A-0E93-47B4-BCF4-FA5F4112F04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D4C6-3A08-47DD-9807-837099D6D01A}" type="datetimeFigureOut">
              <a:rPr lang="pl-PL" smtClean="0"/>
              <a:pPr/>
              <a:t>19.06.2019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9C29A-0E93-47B4-BCF4-FA5F4112F04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D4C6-3A08-47DD-9807-837099D6D01A}" type="datetimeFigureOut">
              <a:rPr lang="pl-PL" smtClean="0"/>
              <a:pPr/>
              <a:t>19.06.2019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9C29A-0E93-47B4-BCF4-FA5F4112F04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D4C6-3A08-47DD-9807-837099D6D01A}" type="datetimeFigureOut">
              <a:rPr lang="pl-PL" smtClean="0"/>
              <a:pPr/>
              <a:t>19.06.2019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9C29A-0E93-47B4-BCF4-FA5F4112F04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D4C6-3A08-47DD-9807-837099D6D01A}" type="datetimeFigureOut">
              <a:rPr lang="pl-PL" smtClean="0"/>
              <a:pPr/>
              <a:t>19.06.2019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9C29A-0E93-47B4-BCF4-FA5F4112F04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D4C6-3A08-47DD-9807-837099D6D01A}" type="datetimeFigureOut">
              <a:rPr lang="pl-PL" smtClean="0"/>
              <a:pPr/>
              <a:t>19.06.2019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9C29A-0E93-47B4-BCF4-FA5F4112F04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AD4C6-3A08-47DD-9807-837099D6D01A}" type="datetimeFigureOut">
              <a:rPr lang="pl-PL" smtClean="0"/>
              <a:pPr/>
              <a:t>19.06.2019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39C29A-0E93-47B4-BCF4-FA5F4112F045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2592288"/>
          </a:xfrm>
        </p:spPr>
        <p:txBody>
          <a:bodyPr>
            <a:normAutofit/>
          </a:bodyPr>
          <a:lstStyle/>
          <a:p>
            <a:r>
              <a:rPr lang="pl-PL" b="1" dirty="0"/>
              <a:t>S</a:t>
            </a:r>
            <a:r>
              <a:rPr lang="pl-PL" b="1" dirty="0" smtClean="0"/>
              <a:t>zkolenie z języka programowania </a:t>
            </a:r>
            <a:r>
              <a:rPr lang="pl-PL" b="1" dirty="0" err="1" smtClean="0"/>
              <a:t>Python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Portugalia 2018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31640" y="3356992"/>
            <a:ext cx="6400800" cy="1752600"/>
          </a:xfrm>
        </p:spPr>
        <p:txBody>
          <a:bodyPr>
            <a:normAutofit/>
          </a:bodyPr>
          <a:lstStyle/>
          <a:p>
            <a:r>
              <a:rPr lang="pl-PL" sz="2800" dirty="0" smtClean="0"/>
              <a:t>Wyjazd zrealizowany w ramach projektu </a:t>
            </a:r>
            <a:r>
              <a:rPr lang="pl-PL" sz="2800" b="1" smtClean="0"/>
              <a:t>„</a:t>
            </a:r>
            <a:r>
              <a:rPr lang="pl-PL" sz="2800" b="1" smtClean="0"/>
              <a:t>ZSE - </a:t>
            </a:r>
            <a:r>
              <a:rPr lang="pl-PL" sz="2800" b="1" dirty="0" smtClean="0"/>
              <a:t>Szkoła otwartych umysłów” </a:t>
            </a:r>
            <a:endParaRPr lang="pl-PL" sz="2800" b="1" dirty="0" smtClean="0"/>
          </a:p>
          <a:p>
            <a:r>
              <a:rPr lang="pl-PL" sz="1700" b="1" dirty="0"/>
              <a:t>Nr projektu: 2017-1-PL01-KA101-036924</a:t>
            </a:r>
          </a:p>
          <a:p>
            <a:r>
              <a:rPr lang="pl-PL" sz="1700" b="1" dirty="0"/>
              <a:t>Współfinansowany przez Unię Europejską</a:t>
            </a:r>
          </a:p>
          <a:p>
            <a:endParaRPr lang="pl-PL" sz="2800" b="1" dirty="0"/>
          </a:p>
        </p:txBody>
      </p:sp>
      <p:pic>
        <p:nvPicPr>
          <p:cNvPr id="4" name="Obraz 3" descr="EU flag-Erasmus+_vect_PO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4725144"/>
            <a:ext cx="5402100" cy="1541002"/>
          </a:xfrm>
          <a:prstGeom prst="rect">
            <a:avLst/>
          </a:prstGeom>
        </p:spPr>
      </p:pic>
      <p:pic>
        <p:nvPicPr>
          <p:cNvPr id="5" name="Obraz 4" descr="logo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0232" y="4797152"/>
            <a:ext cx="1338084" cy="13380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C:\Users\zeegen\Desktop\prezentacje-erasmus2018\zdjecia-PortugaliaBraga2018\zdjecia-PortugaliaBraga2018\Portugalia 2018 Mariusz\20180731_161431.jpg"/>
          <p:cNvPicPr>
            <a:picLocks noChangeAspect="1" noChangeArrowheads="1"/>
          </p:cNvPicPr>
          <p:nvPr/>
        </p:nvPicPr>
        <p:blipFill>
          <a:blip r:embed="rId2" cstate="print"/>
          <a:srcRect r="10559"/>
          <a:stretch>
            <a:fillRect/>
          </a:stretch>
        </p:blipFill>
        <p:spPr bwMode="auto">
          <a:xfrm>
            <a:off x="4355976" y="2636912"/>
            <a:ext cx="4608512" cy="2898322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Porto</a:t>
            </a:r>
            <a:endParaRPr lang="pl-PL" dirty="0"/>
          </a:p>
        </p:txBody>
      </p:sp>
      <p:sp>
        <p:nvSpPr>
          <p:cNvPr id="3" name="Symbol zastępczy zawartości 3"/>
          <p:cNvSpPr txBox="1">
            <a:spLocks/>
          </p:cNvSpPr>
          <p:nvPr/>
        </p:nvSpPr>
        <p:spPr>
          <a:xfrm>
            <a:off x="395536" y="1600200"/>
            <a:ext cx="8291264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>
              <a:spcBef>
                <a:spcPct val="20000"/>
              </a:spcBef>
            </a:pPr>
            <a:r>
              <a:rPr lang="pl-PL" sz="2000" dirty="0" smtClean="0"/>
              <a:t>Drugie co do wielkości miasto w Portugalii, przepięknie położone u ujścia rzeki </a:t>
            </a:r>
            <a:r>
              <a:rPr lang="pl-PL" sz="2000" dirty="0" err="1" smtClean="0"/>
              <a:t>Duero</a:t>
            </a:r>
            <a:r>
              <a:rPr lang="pl-PL" sz="2000" dirty="0" smtClean="0"/>
              <a:t>. Na uwagę zasługują piękne i monumentalne mosty.</a:t>
            </a:r>
          </a:p>
        </p:txBody>
      </p:sp>
      <p:pic>
        <p:nvPicPr>
          <p:cNvPr id="7171" name="Picture 3" descr="C:\Users\zeegen\Desktop\prezentacje-erasmus2018\zdjecia-PortugaliaBraga2018\zdjecia-PortugaliaBraga2018\Portugalia 2018 Mariusz\20180731_1531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777503"/>
            <a:ext cx="4896544" cy="27543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Porto</a:t>
            </a:r>
            <a:endParaRPr lang="pl-PL" dirty="0"/>
          </a:p>
        </p:txBody>
      </p:sp>
      <p:pic>
        <p:nvPicPr>
          <p:cNvPr id="9221" name="Picture 5" descr="C:\Users\zeegen\Desktop\prezentacje-erasmus2018\zdjecia-PortugaliaBraga2018\zdjecia-PortugaliaBraga2018\zdjecia-Przemek\IMG_20180731_150240.jpg"/>
          <p:cNvPicPr>
            <a:picLocks noChangeAspect="1" noChangeArrowheads="1"/>
          </p:cNvPicPr>
          <p:nvPr/>
        </p:nvPicPr>
        <p:blipFill>
          <a:blip r:embed="rId2" cstate="print"/>
          <a:srcRect r="8549"/>
          <a:stretch>
            <a:fillRect/>
          </a:stretch>
        </p:blipFill>
        <p:spPr bwMode="auto">
          <a:xfrm>
            <a:off x="395536" y="2564904"/>
            <a:ext cx="4896544" cy="3011785"/>
          </a:xfrm>
          <a:prstGeom prst="rect">
            <a:avLst/>
          </a:prstGeom>
          <a:noFill/>
        </p:spPr>
      </p:pic>
      <p:pic>
        <p:nvPicPr>
          <p:cNvPr id="9222" name="Picture 6" descr="C:\Users\zeegen\Desktop\prezentacje-erasmus2018\zdjecia-PortugaliaBraga2018\zdjecia-PortugaliaBraga2018\Portugalia 2018 Mariusz\20180731_1606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 flipV="1">
            <a:off x="4587810" y="2549096"/>
            <a:ext cx="5194599" cy="2921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Guimarães</a:t>
            </a:r>
            <a:endParaRPr lang="pl-PL" dirty="0"/>
          </a:p>
        </p:txBody>
      </p:sp>
      <p:sp>
        <p:nvSpPr>
          <p:cNvPr id="3" name="Symbol zastępczy zawartości 3"/>
          <p:cNvSpPr txBox="1">
            <a:spLocks/>
          </p:cNvSpPr>
          <p:nvPr/>
        </p:nvSpPr>
        <p:spPr>
          <a:xfrm>
            <a:off x="395536" y="1600200"/>
            <a:ext cx="8291264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>
              <a:spcBef>
                <a:spcPct val="20000"/>
              </a:spcBef>
            </a:pPr>
            <a:r>
              <a:rPr lang="pl-PL" sz="2000" dirty="0" smtClean="0"/>
              <a:t>Miasto </a:t>
            </a:r>
            <a:r>
              <a:rPr lang="pl-PL" sz="2000" dirty="0"/>
              <a:t>było pierwszą stolicą </a:t>
            </a:r>
            <a:r>
              <a:rPr lang="pl-PL" sz="2000" dirty="0" smtClean="0"/>
              <a:t>Portugalii - zwane </a:t>
            </a:r>
            <a:r>
              <a:rPr lang="pl-PL" sz="2000" dirty="0"/>
              <a:t>kolebką </a:t>
            </a:r>
            <a:r>
              <a:rPr lang="pl-PL" sz="2000" dirty="0" smtClean="0"/>
              <a:t>Portugalii </a:t>
            </a:r>
            <a:r>
              <a:rPr lang="pt-BR" sz="2000" dirty="0" smtClean="0"/>
              <a:t>(port. O Berço da Nação Portuguesa)</a:t>
            </a:r>
            <a:r>
              <a:rPr lang="pl-PL" sz="2000" dirty="0" smtClean="0"/>
              <a:t>.</a:t>
            </a:r>
          </a:p>
        </p:txBody>
      </p:sp>
      <p:pic>
        <p:nvPicPr>
          <p:cNvPr id="10242" name="Picture 2" descr="C:\Users\zeegen\Desktop\prezentacje-erasmus2018\zdjecia-PortugaliaBraga2018\zdjecia-PortugaliaBraga2018\Portugalia 2018 Mariusz\20180801_141952.jpg"/>
          <p:cNvPicPr>
            <a:picLocks noChangeAspect="1" noChangeArrowheads="1"/>
          </p:cNvPicPr>
          <p:nvPr/>
        </p:nvPicPr>
        <p:blipFill>
          <a:blip r:embed="rId2" cstate="print"/>
          <a:srcRect l="7575" r="3030"/>
          <a:stretch>
            <a:fillRect/>
          </a:stretch>
        </p:blipFill>
        <p:spPr bwMode="auto">
          <a:xfrm rot="5400000">
            <a:off x="400036" y="3136468"/>
            <a:ext cx="4248474" cy="2673298"/>
          </a:xfrm>
          <a:prstGeom prst="rect">
            <a:avLst/>
          </a:prstGeom>
          <a:noFill/>
        </p:spPr>
      </p:pic>
      <p:pic>
        <p:nvPicPr>
          <p:cNvPr id="10243" name="Picture 3" descr="C:\Users\zeegen\Desktop\prezentacje-erasmus2018\zdjecia-PortugaliaBraga2018\zdjecia-PortugaliaBraga2018\zdjecia-Przemek\IMG_20180801_143308.jpg"/>
          <p:cNvPicPr>
            <a:picLocks noChangeAspect="1" noChangeArrowheads="1"/>
          </p:cNvPicPr>
          <p:nvPr/>
        </p:nvPicPr>
        <p:blipFill>
          <a:blip r:embed="rId3" cstate="print"/>
          <a:srcRect t="9008" b="5633"/>
          <a:stretch>
            <a:fillRect/>
          </a:stretch>
        </p:blipFill>
        <p:spPr bwMode="auto">
          <a:xfrm>
            <a:off x="5076056" y="2204864"/>
            <a:ext cx="2829067" cy="4293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Guimarães</a:t>
            </a:r>
            <a:endParaRPr lang="pl-PL" dirty="0"/>
          </a:p>
        </p:txBody>
      </p:sp>
      <p:pic>
        <p:nvPicPr>
          <p:cNvPr id="7" name="Picture 4" descr="C:\Users\zeegen\Desktop\prezentacje-erasmus2018\zdjecia-PortugaliaBraga2018\zdjecia-PortugaliaBraga2018\zdjecia-Przemek\IMG_20180801_1522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9017" y="1412776"/>
            <a:ext cx="2902823" cy="5160575"/>
          </a:xfrm>
          <a:prstGeom prst="rect">
            <a:avLst/>
          </a:prstGeom>
          <a:noFill/>
        </p:spPr>
      </p:pic>
      <p:pic>
        <p:nvPicPr>
          <p:cNvPr id="11267" name="Picture 3" descr="C:\Users\zeegen\Desktop\prezentacje-erasmus2018\zdjecia-PortugaliaBraga2018\zdjecia-PortugaliaBraga2018\Portugalia 2018 Mariusz\20180801_163509.jpg"/>
          <p:cNvPicPr>
            <a:picLocks noChangeAspect="1" noChangeArrowheads="1"/>
          </p:cNvPicPr>
          <p:nvPr/>
        </p:nvPicPr>
        <p:blipFill>
          <a:blip r:embed="rId3" cstate="print"/>
          <a:srcRect r="12545"/>
          <a:stretch>
            <a:fillRect/>
          </a:stretch>
        </p:blipFill>
        <p:spPr bwMode="auto">
          <a:xfrm>
            <a:off x="3347864" y="2564904"/>
            <a:ext cx="5472608" cy="35199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Kuchnia Portugalska</a:t>
            </a:r>
            <a:endParaRPr lang="pl-PL" dirty="0"/>
          </a:p>
        </p:txBody>
      </p:sp>
      <p:sp>
        <p:nvSpPr>
          <p:cNvPr id="3" name="Symbol zastępczy zawartości 3"/>
          <p:cNvSpPr txBox="1">
            <a:spLocks/>
          </p:cNvSpPr>
          <p:nvPr/>
        </p:nvSpPr>
        <p:spPr>
          <a:xfrm>
            <a:off x="395536" y="1600200"/>
            <a:ext cx="8291264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Kuchnia z</a:t>
            </a:r>
            <a:r>
              <a:rPr kumimoji="0" lang="pl-PL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którą zetknęliśmy się w Portugalii jest dość zróżnicowana, podczas śniadań mogliśmy wybierać z kilku rodzajów sera, wędlinach typowych dla lokalnej kuchni i bardzo wielu rodzajów słodkich przekąsek. Na śniadanie były również serwowane owoce i soki, których smaku próżno szukać w naszym, polskim klimacie.</a:t>
            </a:r>
            <a:endParaRPr kumimoji="0" lang="pl-PL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Obraz 3" descr="20180730_0928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3645024"/>
            <a:ext cx="4073928" cy="2291585"/>
          </a:xfrm>
          <a:prstGeom prst="rect">
            <a:avLst/>
          </a:prstGeom>
        </p:spPr>
      </p:pic>
      <p:pic>
        <p:nvPicPr>
          <p:cNvPr id="5" name="Obraz 4" descr="20180730_0929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3645024"/>
            <a:ext cx="4073928" cy="22915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Kuchnia Portugalska</a:t>
            </a:r>
            <a:endParaRPr lang="pl-PL" dirty="0"/>
          </a:p>
        </p:txBody>
      </p:sp>
      <p:sp>
        <p:nvSpPr>
          <p:cNvPr id="3" name="Symbol zastępczy zawartości 3"/>
          <p:cNvSpPr txBox="1">
            <a:spLocks/>
          </p:cNvSpPr>
          <p:nvPr/>
        </p:nvSpPr>
        <p:spPr>
          <a:xfrm>
            <a:off x="395536" y="1600200"/>
            <a:ext cx="8291264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>
              <a:spcBef>
                <a:spcPct val="20000"/>
              </a:spcBef>
            </a:pPr>
            <a:r>
              <a:rPr lang="pl-PL" sz="2000" dirty="0" smtClean="0"/>
              <a:t>Do ciekawszych dań możemy zaliczyć pieczonego dorsza przyrządzanego na bazie </a:t>
            </a:r>
            <a:r>
              <a:rPr lang="pl-PL" sz="2000" dirty="0" err="1" smtClean="0"/>
              <a:t>bacalhau</a:t>
            </a:r>
            <a:r>
              <a:rPr lang="pl-PL" sz="2000" dirty="0" smtClean="0"/>
              <a:t> (suszone płat dorsza) oraz ryż w sosie z kurzej krwi. Zaskakujące było częste łączenie, w daniu głównym, ryżu i ziemniaków w różnej postaci. Mieliśmy również okazję spróbować lokalnego wina oraz różnych deserów, min. bardzo słodkiego musu na bazie mango i żółtek.</a:t>
            </a:r>
          </a:p>
        </p:txBody>
      </p:sp>
      <p:pic>
        <p:nvPicPr>
          <p:cNvPr id="6" name="Obraz 5" descr="20180730_1324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3861048"/>
            <a:ext cx="3888432" cy="2187243"/>
          </a:xfrm>
          <a:prstGeom prst="rect">
            <a:avLst/>
          </a:prstGeom>
        </p:spPr>
      </p:pic>
      <p:pic>
        <p:nvPicPr>
          <p:cNvPr id="8194" name="Picture 2" descr="C:\Users\zeegen\Desktop\prezentacje-erasmus2018\zdjecia-PortugaliaBraga2018\zdjecia-PortugaliaBraga2018\Portugalia 2018 Mariusz\20180731_1957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5526" y="3861048"/>
            <a:ext cx="3968441" cy="223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Restauracja </a:t>
            </a:r>
            <a:r>
              <a:rPr lang="pl-PL" dirty="0" err="1" smtClean="0"/>
              <a:t>Cantinho</a:t>
            </a:r>
            <a:r>
              <a:rPr lang="pl-PL" dirty="0" smtClean="0"/>
              <a:t> da </a:t>
            </a:r>
            <a:r>
              <a:rPr lang="pl-PL" dirty="0" err="1" smtClean="0"/>
              <a:t>Lília</a:t>
            </a:r>
            <a:r>
              <a:rPr lang="pl-PL" dirty="0" smtClean="0"/>
              <a:t> </a:t>
            </a:r>
            <a:br>
              <a:rPr lang="pl-PL" dirty="0" smtClean="0"/>
            </a:br>
            <a:r>
              <a:rPr lang="pl-PL" dirty="0" smtClean="0"/>
              <a:t>Ricardo </a:t>
            </a:r>
            <a:r>
              <a:rPr lang="pl-PL" dirty="0" err="1" smtClean="0"/>
              <a:t>Batista</a:t>
            </a:r>
            <a:endParaRPr lang="pl-PL" dirty="0"/>
          </a:p>
        </p:txBody>
      </p:sp>
      <p:pic>
        <p:nvPicPr>
          <p:cNvPr id="2051" name="Picture 3" descr="C:\Users\zeegen\Desktop\prezentacje-erasmus2018\zdjecia-PortugaliaBraga2018\zdjecia-PortugaliaBraga2018\Portugalia 2018 Mariusz\20180803_2031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395536" y="3253480"/>
            <a:ext cx="5688632" cy="3199856"/>
          </a:xfrm>
          <a:prstGeom prst="rect">
            <a:avLst/>
          </a:prstGeom>
          <a:noFill/>
        </p:spPr>
      </p:pic>
      <p:pic>
        <p:nvPicPr>
          <p:cNvPr id="2052" name="Picture 4" descr="C:\Users\zeegen\Desktop\prezentacje-erasmus2018\zdjecia-PortugaliaBraga2018\zdjecia-PortugaliaBraga2018\Portugalia 2018 Mariusz\20180803_2013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1988840"/>
            <a:ext cx="4688521" cy="26372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3568" y="1484784"/>
            <a:ext cx="7776864" cy="1872208"/>
          </a:xfrm>
        </p:spPr>
        <p:txBody>
          <a:bodyPr>
            <a:normAutofit/>
          </a:bodyPr>
          <a:lstStyle/>
          <a:p>
            <a:r>
              <a:rPr lang="pl-PL" b="1" dirty="0" smtClean="0"/>
              <a:t>Szkolenie z języka programowania </a:t>
            </a:r>
            <a:r>
              <a:rPr lang="pl-PL" b="1" dirty="0" err="1" smtClean="0"/>
              <a:t>Python</a:t>
            </a:r>
            <a:endParaRPr lang="pl-PL" dirty="0"/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467544" y="3284984"/>
            <a:ext cx="8229600" cy="1872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Dlaczego język </a:t>
            </a:r>
            <a:r>
              <a:rPr kumimoji="0" lang="pl-PL" sz="44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Python</a:t>
            </a:r>
            <a:r>
              <a:rPr kumimoji="0" lang="pl-PL" sz="4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pl-PL" sz="4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Rosnącą popularność języka</a:t>
            </a:r>
            <a:endParaRPr lang="pl-PL" dirty="0"/>
          </a:p>
        </p:txBody>
      </p:sp>
      <p:pic>
        <p:nvPicPr>
          <p:cNvPr id="1026" name="Picture 2" descr="https://gallery.dpcdn.pl/imgd/News/77576/g_-_-x-_-_-_x20170911163054_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65338" y="1450460"/>
            <a:ext cx="5213325" cy="4469314"/>
          </a:xfrm>
          <a:prstGeom prst="rect">
            <a:avLst/>
          </a:prstGeom>
          <a:noFill/>
        </p:spPr>
      </p:pic>
      <p:sp>
        <p:nvSpPr>
          <p:cNvPr id="10" name="pole tekstowe 9"/>
          <p:cNvSpPr txBox="1"/>
          <p:nvPr/>
        </p:nvSpPr>
        <p:spPr>
          <a:xfrm>
            <a:off x="2071670" y="6000768"/>
            <a:ext cx="507209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Najczęściej odwiedzane </a:t>
            </a:r>
            <a:r>
              <a:rPr lang="pl-PL" dirty="0" err="1" smtClean="0"/>
              <a:t>tagi</a:t>
            </a:r>
            <a:r>
              <a:rPr lang="pl-PL" dirty="0" smtClean="0"/>
              <a:t> na </a:t>
            </a:r>
            <a:r>
              <a:rPr lang="pl-PL" dirty="0" err="1" smtClean="0"/>
              <a:t>StackOverflow</a:t>
            </a:r>
            <a:endParaRPr lang="pl-PL" dirty="0" smtClean="0"/>
          </a:p>
          <a:p>
            <a:r>
              <a:rPr lang="pl-PL" sz="1200" dirty="0" smtClean="0"/>
              <a:t>(https://stackoverflow.blog/2017/09/06/incredible-growth-python/)</a:t>
            </a:r>
            <a:endParaRPr lang="pl-PL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Powody popularności</a:t>
            </a:r>
            <a:endParaRPr lang="pl-PL" dirty="0"/>
          </a:p>
        </p:txBody>
      </p:sp>
      <p:sp>
        <p:nvSpPr>
          <p:cNvPr id="6" name="Prostokąt 5"/>
          <p:cNvSpPr/>
          <p:nvPr/>
        </p:nvSpPr>
        <p:spPr>
          <a:xfrm>
            <a:off x="714348" y="286286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 smtClean="0"/>
              <a:t>„</a:t>
            </a:r>
            <a:r>
              <a:rPr lang="pl-PL" dirty="0" err="1" smtClean="0"/>
              <a:t>Python</a:t>
            </a:r>
            <a:r>
              <a:rPr lang="pl-PL" dirty="0" smtClean="0"/>
              <a:t> jest bardziej zwięzły, nawet w porównaniu do funkcyjnych języków (średnio 1,2 – 1,6 razy krótszy.”</a:t>
            </a:r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3786182" y="1791290"/>
            <a:ext cx="478720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/>
              <a:t>„Tak, </a:t>
            </a:r>
            <a:r>
              <a:rPr lang="pl-PL" dirty="0" err="1" smtClean="0"/>
              <a:t>Python</a:t>
            </a:r>
            <a:r>
              <a:rPr lang="pl-PL" dirty="0" smtClean="0"/>
              <a:t> jest wolny, i co z tego?”</a:t>
            </a:r>
          </a:p>
          <a:p>
            <a:r>
              <a:rPr lang="pl-PL" dirty="0" smtClean="0"/>
              <a:t>„ Jeśli piszesz aplikację webową jest duża szansa, </a:t>
            </a:r>
          </a:p>
          <a:p>
            <a:r>
              <a:rPr lang="pl-PL" dirty="0" smtClean="0"/>
              <a:t>że czas CPU nie jest zatorem. ”</a:t>
            </a:r>
            <a:endParaRPr lang="pl-PL" dirty="0"/>
          </a:p>
        </p:txBody>
      </p:sp>
      <p:sp>
        <p:nvSpPr>
          <p:cNvPr id="8" name="Prostokąt 7"/>
          <p:cNvSpPr/>
          <p:nvPr/>
        </p:nvSpPr>
        <p:spPr>
          <a:xfrm>
            <a:off x="3286116" y="3943183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 smtClean="0"/>
              <a:t>„</a:t>
            </a:r>
            <a:r>
              <a:rPr lang="pl-PL" dirty="0" err="1" smtClean="0"/>
              <a:t>Python</a:t>
            </a:r>
            <a:r>
              <a:rPr lang="pl-PL" dirty="0" smtClean="0"/>
              <a:t> jest bardziej produktywny niż inne języki programowania. Spowodowane jest to w dużej mierze tym, że </a:t>
            </a:r>
            <a:r>
              <a:rPr lang="pl-PL" dirty="0" err="1" smtClean="0"/>
              <a:t>Python</a:t>
            </a:r>
            <a:r>
              <a:rPr lang="pl-PL" dirty="0" smtClean="0"/>
              <a:t> ‘ma baterie w zestawie’ i wiele bibliotek.”</a:t>
            </a:r>
            <a:endParaRPr lang="pl-PL" dirty="0"/>
          </a:p>
        </p:txBody>
      </p:sp>
      <p:sp>
        <p:nvSpPr>
          <p:cNvPr id="9" name="Prostokąt 8"/>
          <p:cNvSpPr/>
          <p:nvPr/>
        </p:nvSpPr>
        <p:spPr>
          <a:xfrm>
            <a:off x="714348" y="5643578"/>
            <a:ext cx="735811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i="1" dirty="0" smtClean="0"/>
              <a:t>Źródło: https://bulldogjob.pl/news/305-tak-python-jest-wolny-i-co-z-tego</a:t>
            </a:r>
            <a:endParaRPr lang="pl-PL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pl-PL" dirty="0"/>
              <a:t>Data wyjazdu: </a:t>
            </a:r>
            <a:r>
              <a:rPr lang="pl-PL" b="1" dirty="0"/>
              <a:t>29.07.2018 – 04.08.2018</a:t>
            </a:r>
            <a:endParaRPr lang="pl-PL" dirty="0"/>
          </a:p>
          <a:p>
            <a:pPr algn="ctr">
              <a:buNone/>
            </a:pPr>
            <a:r>
              <a:rPr lang="pl-PL" dirty="0" smtClean="0"/>
              <a:t>Uczestnicy: </a:t>
            </a:r>
            <a:r>
              <a:rPr lang="pl-PL" b="1" dirty="0" smtClean="0"/>
              <a:t>Adam </a:t>
            </a:r>
            <a:r>
              <a:rPr lang="pl-PL" b="1" dirty="0" err="1" smtClean="0"/>
              <a:t>Aleksiejczuk</a:t>
            </a:r>
            <a:r>
              <a:rPr lang="pl-PL" b="1" dirty="0" smtClean="0"/>
              <a:t>, Mariusz Gryszko, Przemysław Sienkiewicz</a:t>
            </a:r>
            <a:endParaRPr lang="pl-PL" dirty="0"/>
          </a:p>
          <a:p>
            <a:pPr marL="0" indent="0" algn="ctr">
              <a:buNone/>
            </a:pPr>
            <a:r>
              <a:rPr lang="pl-PL" dirty="0" smtClean="0"/>
              <a:t>Miejscowość </a:t>
            </a:r>
            <a:r>
              <a:rPr lang="pl-PL" dirty="0"/>
              <a:t>docelowa: </a:t>
            </a:r>
            <a:r>
              <a:rPr lang="pl-PL" b="1" dirty="0" smtClean="0"/>
              <a:t>Braga</a:t>
            </a:r>
            <a:endParaRPr lang="pl-PL" dirty="0"/>
          </a:p>
          <a:p>
            <a:pPr algn="ctr">
              <a:buNone/>
            </a:pPr>
            <a:r>
              <a:rPr lang="pl-PL" dirty="0"/>
              <a:t>Partner zagraniczny: </a:t>
            </a:r>
            <a:r>
              <a:rPr lang="pl-PL" b="1" dirty="0"/>
              <a:t>Braga </a:t>
            </a:r>
            <a:r>
              <a:rPr lang="pl-PL" b="1" dirty="0" err="1" smtClean="0"/>
              <a:t>mob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Python</a:t>
            </a:r>
            <a:r>
              <a:rPr lang="pl-PL" dirty="0" smtClean="0"/>
              <a:t> na maturze</a:t>
            </a:r>
            <a:endParaRPr lang="pl-PL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 l="33203" t="31731" r="33203" b="5399"/>
          <a:stretch>
            <a:fillRect/>
          </a:stretch>
        </p:blipFill>
        <p:spPr bwMode="auto">
          <a:xfrm>
            <a:off x="571472" y="1357298"/>
            <a:ext cx="5214974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trzałka w prawo 4"/>
          <p:cNvSpPr/>
          <p:nvPr/>
        </p:nvSpPr>
        <p:spPr>
          <a:xfrm flipH="1">
            <a:off x="5643570" y="5929330"/>
            <a:ext cx="642942" cy="71435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ole tekstowe 5"/>
          <p:cNvSpPr txBox="1"/>
          <p:nvPr/>
        </p:nvSpPr>
        <p:spPr>
          <a:xfrm>
            <a:off x="6072198" y="2928934"/>
            <a:ext cx="250033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Komunikat CKE</a:t>
            </a:r>
          </a:p>
          <a:p>
            <a:endParaRPr lang="pl-PL" sz="1400" dirty="0" smtClean="0"/>
          </a:p>
          <a:p>
            <a:r>
              <a:rPr lang="pl-PL" sz="1400" dirty="0" smtClean="0"/>
              <a:t>(https://cke.gov.pl/images/_KOMUNIKATY/20160909%20Komunikat%20o%20egzaminie%20z%20informatyki.pdf)</a:t>
            </a:r>
            <a:endParaRPr lang="pl-PL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Jak wyglądało szkolenie?</a:t>
            </a:r>
            <a:endParaRPr lang="pl-PL" dirty="0"/>
          </a:p>
        </p:txBody>
      </p:sp>
      <p:sp>
        <p:nvSpPr>
          <p:cNvPr id="3" name="Symbol zastępczy zawartości 3"/>
          <p:cNvSpPr txBox="1">
            <a:spLocks/>
          </p:cNvSpPr>
          <p:nvPr/>
        </p:nvSpPr>
        <p:spPr>
          <a:xfrm>
            <a:off x="395536" y="1600201"/>
            <a:ext cx="8291264" cy="1684784"/>
          </a:xfrm>
          <a:prstGeom prst="rect">
            <a:avLst/>
          </a:prstGeom>
        </p:spPr>
        <p:txBody>
          <a:bodyPr>
            <a:norm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Codziennie rano mieliśmy zajęcia</a:t>
            </a:r>
            <a:r>
              <a:rPr kumimoji="0" lang="pl-PL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z programowania w języku </a:t>
            </a:r>
            <a:r>
              <a:rPr kumimoji="0" lang="pl-PL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Python</a:t>
            </a:r>
            <a:r>
              <a:rPr kumimoji="0" lang="pl-PL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Naszym trenerem był Rui Machado, pracownik uczelni wyższej oraz programista w firmie zajmującej się </a:t>
            </a:r>
            <a:r>
              <a:rPr lang="pl-PL" sz="2000" dirty="0" smtClean="0"/>
              <a:t> automatyką samochodową. Szkolenie było dostosowane do naszych umiejętności.</a:t>
            </a:r>
            <a:endParaRPr kumimoji="0" lang="pl-PL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l-PL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Obraz 3" descr="20180730_1204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88002" y="3571876"/>
            <a:ext cx="3985918" cy="2242079"/>
          </a:xfrm>
          <a:prstGeom prst="rect">
            <a:avLst/>
          </a:prstGeom>
        </p:spPr>
      </p:pic>
      <p:pic>
        <p:nvPicPr>
          <p:cNvPr id="5" name="Obraz 4" descr="IMG_20180803_1001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3571876"/>
            <a:ext cx="3985918" cy="22420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Instalacja środowiska i edytora </a:t>
            </a:r>
            <a:endParaRPr lang="pl-PL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 l="18750" t="12981" r="45313" b="42307"/>
          <a:stretch>
            <a:fillRect/>
          </a:stretch>
        </p:blipFill>
        <p:spPr bwMode="auto">
          <a:xfrm>
            <a:off x="4357686" y="1571612"/>
            <a:ext cx="4500594" cy="3033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 cstate="print"/>
          <a:srcRect l="16406" t="6009" r="26953" b="34135"/>
          <a:stretch>
            <a:fillRect/>
          </a:stretch>
        </p:blipFill>
        <p:spPr bwMode="auto">
          <a:xfrm>
            <a:off x="357158" y="3214686"/>
            <a:ext cx="5507644" cy="315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Strzałka w prawo 10"/>
          <p:cNvSpPr/>
          <p:nvPr/>
        </p:nvSpPr>
        <p:spPr>
          <a:xfrm>
            <a:off x="6929454" y="2928934"/>
            <a:ext cx="642942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Strzałka w prawo 11"/>
          <p:cNvSpPr/>
          <p:nvPr/>
        </p:nvSpPr>
        <p:spPr>
          <a:xfrm>
            <a:off x="3929058" y="5786454"/>
            <a:ext cx="642942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 t="6385" r="57195" b="15731"/>
          <a:stretch>
            <a:fillRect/>
          </a:stretch>
        </p:blipFill>
        <p:spPr bwMode="auto">
          <a:xfrm>
            <a:off x="3851920" y="2060848"/>
            <a:ext cx="4752528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Proste aplikacje w konsoli</a:t>
            </a:r>
            <a:endParaRPr lang="pl-PL" dirty="0"/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3" cstate="print"/>
          <a:srcRect l="553" t="6231" r="62710" b="13809"/>
          <a:stretch>
            <a:fillRect/>
          </a:stretch>
        </p:blipFill>
        <p:spPr bwMode="auto">
          <a:xfrm>
            <a:off x="323528" y="1484784"/>
            <a:ext cx="3960440" cy="4594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Programy z GUI</a:t>
            </a:r>
            <a:endParaRPr lang="pl-PL" dirty="0"/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 cstate="print"/>
          <a:srcRect r="84776" b="73960"/>
          <a:stretch>
            <a:fillRect/>
          </a:stretch>
        </p:blipFill>
        <p:spPr bwMode="auto">
          <a:xfrm>
            <a:off x="539552" y="1988840"/>
            <a:ext cx="406896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 descr="hqdefault.jpg"/>
          <p:cNvPicPr>
            <a:picLocks noChangeAspect="1"/>
          </p:cNvPicPr>
          <p:nvPr/>
        </p:nvPicPr>
        <p:blipFill>
          <a:blip r:embed="rId3" cstate="print"/>
          <a:srcRect l="20075" t="8001" r="21651" b="3801"/>
          <a:stretch>
            <a:fillRect/>
          </a:stretch>
        </p:blipFill>
        <p:spPr>
          <a:xfrm>
            <a:off x="5508104" y="2780928"/>
            <a:ext cx="2664296" cy="3024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Kompetencje zdobyte podczas szkolenia</a:t>
            </a:r>
            <a:endParaRPr lang="pl-PL" dirty="0"/>
          </a:p>
        </p:txBody>
      </p:sp>
      <p:sp>
        <p:nvSpPr>
          <p:cNvPr id="7" name="pole tekstowe 6"/>
          <p:cNvSpPr txBox="1"/>
          <p:nvPr/>
        </p:nvSpPr>
        <p:spPr>
          <a:xfrm>
            <a:off x="1115616" y="2132856"/>
            <a:ext cx="6696744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l-PL" sz="2000" dirty="0" smtClean="0"/>
              <a:t> Pobieranie danych od użytkownika i manipulacja danymi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l-PL" sz="2000" dirty="0" smtClean="0"/>
              <a:t> Podstawowe struktury w języku </a:t>
            </a:r>
            <a:r>
              <a:rPr lang="pl-PL" sz="2000" dirty="0" err="1" smtClean="0"/>
              <a:t>Python</a:t>
            </a:r>
            <a:r>
              <a:rPr lang="pl-PL" sz="2000" dirty="0" smtClean="0"/>
              <a:t>: </a:t>
            </a:r>
          </a:p>
          <a:p>
            <a:pPr>
              <a:lnSpc>
                <a:spcPct val="150000"/>
              </a:lnSpc>
            </a:pPr>
            <a:r>
              <a:rPr lang="pl-PL" sz="2000" dirty="0" smtClean="0"/>
              <a:t>	instrukcje warunkowe, pętle i funkcje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l-PL" sz="2000" dirty="0" smtClean="0"/>
              <a:t> Odczyt i zapis w zewnętrznych plikach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l-PL" sz="2000" dirty="0" smtClean="0"/>
              <a:t> Stosowanie zewnętrznych i własnych bibliotek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l-PL" sz="2000" dirty="0" smtClean="0"/>
              <a:t> Analiza programu i eliminowanie błędów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l-PL" sz="2000" dirty="0" smtClean="0"/>
              <a:t> Klasy i obiekty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l-PL" sz="2000" dirty="0" smtClean="0"/>
              <a:t> Graficzny interfejs użytkownika w </a:t>
            </a:r>
            <a:r>
              <a:rPr lang="pl-PL" sz="2000" dirty="0" err="1" smtClean="0"/>
              <a:t>Pythonie</a:t>
            </a:r>
            <a:endParaRPr lang="pl-PL" sz="2000" dirty="0" smtClean="0"/>
          </a:p>
          <a:p>
            <a:pPr>
              <a:buFont typeface="Arial" pitchFamily="34" charset="0"/>
              <a:buChar char="•"/>
            </a:pP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Dziękujemy za uwagę</a:t>
            </a:r>
            <a:endParaRPr lang="pl-PL" dirty="0"/>
          </a:p>
        </p:txBody>
      </p:sp>
      <p:pic>
        <p:nvPicPr>
          <p:cNvPr id="13314" name="Picture 2" descr="C:\Users\zeegen\Desktop\prezentacje-erasmus2018\zdjecia-PortugaliaBraga2018\zdjecia-PortugaliaBraga2018\Portugalia 2018 Mariusz\20180803_1228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068960"/>
            <a:ext cx="4680520" cy="2632792"/>
          </a:xfrm>
          <a:prstGeom prst="rect">
            <a:avLst/>
          </a:prstGeom>
          <a:noFill/>
        </p:spPr>
      </p:pic>
      <p:pic>
        <p:nvPicPr>
          <p:cNvPr id="13315" name="Picture 3" descr="C:\Users\zeegen\Desktop\prezentacje-erasmus2018\zdjecia-PortugaliaBraga2018\zdjecia-PortugaliaBraga2018\zdjecia-Przemek\IMG_20180803_1229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1772816"/>
            <a:ext cx="4864540" cy="2736304"/>
          </a:xfrm>
          <a:prstGeom prst="rect">
            <a:avLst/>
          </a:prstGeom>
          <a:noFill/>
        </p:spPr>
      </p:pic>
      <p:sp>
        <p:nvSpPr>
          <p:cNvPr id="6" name="Prostokąt 5"/>
          <p:cNvSpPr/>
          <p:nvPr/>
        </p:nvSpPr>
        <p:spPr>
          <a:xfrm>
            <a:off x="395536" y="6093296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dirty="0" smtClean="0"/>
              <a:t>Adam </a:t>
            </a:r>
            <a:r>
              <a:rPr lang="pl-PL" dirty="0" err="1" smtClean="0"/>
              <a:t>Aleksiejczuk</a:t>
            </a:r>
            <a:r>
              <a:rPr lang="pl-PL" dirty="0" smtClean="0"/>
              <a:t>, Mariusz Gryszko, Przemek Sienkiewicz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Portugalia</a:t>
            </a:r>
            <a:endParaRPr lang="pl-PL" dirty="0"/>
          </a:p>
        </p:txBody>
      </p:sp>
      <p:pic>
        <p:nvPicPr>
          <p:cNvPr id="6" name="Symbol zastępczy zawartości 5" descr="600px-Flag_of_Portugal.svg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628800"/>
            <a:ext cx="2526432" cy="1684288"/>
          </a:xfrm>
        </p:spPr>
      </p:pic>
      <p:pic>
        <p:nvPicPr>
          <p:cNvPr id="7" name="Symbol zastępczy zawartości 6" descr="497px-Coat_of_arms_of_Portugal.svg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899592" y="3933056"/>
            <a:ext cx="2195633" cy="1599234"/>
          </a:xfrm>
        </p:spPr>
      </p:pic>
      <p:sp>
        <p:nvSpPr>
          <p:cNvPr id="8" name="pole tekstowe 7"/>
          <p:cNvSpPr txBox="1"/>
          <p:nvPr/>
        </p:nvSpPr>
        <p:spPr>
          <a:xfrm>
            <a:off x="3635896" y="1628800"/>
            <a:ext cx="475252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000" dirty="0" smtClean="0"/>
              <a:t>Portugalia, Republika Portugalska, oficjalna nazwa </a:t>
            </a:r>
            <a:r>
              <a:rPr lang="pl-PL" sz="2000" dirty="0" err="1" smtClean="0"/>
              <a:t>República</a:t>
            </a:r>
            <a:r>
              <a:rPr lang="pl-PL" sz="2000" dirty="0" smtClean="0"/>
              <a:t> Portuguesa) – państwo europejskie położone w zachodniej części Europy Południowej na południowym zachodzie Półwyspu Iberyjskiego. Jest najdalej wysuniętym na zachód państwem Europy. Portugalię oblewają wody Oceanu Atlantyckiego. </a:t>
            </a:r>
          </a:p>
          <a:p>
            <a:pPr algn="just"/>
            <a:endParaRPr lang="pl-PL" sz="2000" dirty="0" smtClean="0"/>
          </a:p>
          <a:p>
            <a:pPr algn="just">
              <a:buFont typeface="Arial" pitchFamily="34" charset="0"/>
              <a:buChar char="•"/>
            </a:pPr>
            <a:r>
              <a:rPr lang="pl-PL" sz="2000" dirty="0" smtClean="0"/>
              <a:t> Język urzędowy - </a:t>
            </a:r>
            <a:r>
              <a:rPr lang="pl-PL" sz="2000" b="1" dirty="0" smtClean="0"/>
              <a:t>portugalski </a:t>
            </a:r>
          </a:p>
          <a:p>
            <a:pPr algn="just">
              <a:buFont typeface="Arial" pitchFamily="34" charset="0"/>
              <a:buChar char="•"/>
            </a:pPr>
            <a:r>
              <a:rPr lang="pl-PL" sz="2000" dirty="0" smtClean="0"/>
              <a:t> Stolica - </a:t>
            </a:r>
            <a:r>
              <a:rPr lang="pl-PL" sz="2000" b="1" dirty="0" smtClean="0"/>
              <a:t>Lizbona</a:t>
            </a:r>
          </a:p>
          <a:p>
            <a:pPr algn="just">
              <a:buFont typeface="Arial" pitchFamily="34" charset="0"/>
              <a:buChar char="•"/>
            </a:pPr>
            <a:r>
              <a:rPr lang="pl-PL" sz="2000" dirty="0" smtClean="0"/>
              <a:t> Powierzchnia całkowita - </a:t>
            </a:r>
            <a:r>
              <a:rPr lang="pl-PL" sz="2000" b="1" dirty="0" smtClean="0"/>
              <a:t>92 391 </a:t>
            </a:r>
            <a:r>
              <a:rPr lang="pl-PL" sz="2000" b="1" dirty="0" err="1" smtClean="0"/>
              <a:t>km²</a:t>
            </a:r>
            <a:endParaRPr lang="pl-PL" sz="2000" b="1" dirty="0" smtClean="0"/>
          </a:p>
          <a:p>
            <a:pPr algn="just">
              <a:buFont typeface="Arial" pitchFamily="34" charset="0"/>
              <a:buChar char="•"/>
            </a:pPr>
            <a:r>
              <a:rPr lang="pl-PL" sz="2000" dirty="0" smtClean="0"/>
              <a:t> Liczba ludności (2016)  - </a:t>
            </a:r>
            <a:r>
              <a:rPr lang="pl-PL" sz="2000" b="1" dirty="0" smtClean="0"/>
              <a:t>10 833 816</a:t>
            </a:r>
            <a:endParaRPr lang="pl-PL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Braga</a:t>
            </a:r>
            <a:endParaRPr lang="pl-PL" dirty="0"/>
          </a:p>
        </p:txBody>
      </p:sp>
      <p:sp>
        <p:nvSpPr>
          <p:cNvPr id="8" name="pole tekstowe 7"/>
          <p:cNvSpPr txBox="1"/>
          <p:nvPr/>
        </p:nvSpPr>
        <p:spPr>
          <a:xfrm>
            <a:off x="3635896" y="1628800"/>
            <a:ext cx="47525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000" dirty="0" smtClean="0"/>
              <a:t>Braga – jedno z najstarszych miast w Portugalii o ponad 2000-letniej historii oraz jedno z najstarszych miast chrześcijańskich na świecie. Założone w czasach rzymskich jako </a:t>
            </a:r>
            <a:r>
              <a:rPr lang="pl-PL" sz="2000" dirty="0" err="1" smtClean="0"/>
              <a:t>Bracara</a:t>
            </a:r>
            <a:r>
              <a:rPr lang="pl-PL" sz="2000" dirty="0" smtClean="0"/>
              <a:t> Augusta.</a:t>
            </a:r>
          </a:p>
          <a:p>
            <a:endParaRPr lang="pl-PL" sz="2000" dirty="0" smtClean="0"/>
          </a:p>
          <a:p>
            <a:r>
              <a:rPr lang="pl-PL" sz="2000" dirty="0" smtClean="0"/>
              <a:t>Liczba ludności - 181 474</a:t>
            </a:r>
            <a:endParaRPr lang="pl-PL" sz="2000" dirty="0"/>
          </a:p>
        </p:txBody>
      </p:sp>
      <p:pic>
        <p:nvPicPr>
          <p:cNvPr id="10" name="Obraz 9" descr="BR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4149080"/>
            <a:ext cx="1457662" cy="1715129"/>
          </a:xfrm>
          <a:prstGeom prst="rect">
            <a:avLst/>
          </a:prstGeom>
        </p:spPr>
      </p:pic>
      <p:pic>
        <p:nvPicPr>
          <p:cNvPr id="12" name="Obraz 11" descr="250px-LocalBraga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1772816"/>
            <a:ext cx="2381250" cy="3486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Braga</a:t>
            </a:r>
            <a:endParaRPr lang="pl-PL" dirty="0"/>
          </a:p>
        </p:txBody>
      </p:sp>
      <p:pic>
        <p:nvPicPr>
          <p:cNvPr id="3076" name="Picture 4" descr="C:\Users\zeegen\Desktop\prezentacje-erasmus2018\zdjecia-PortugaliaBraga2018\zdjecia-PortugaliaBraga2018\Portugalia 2018 Mariusz\20180803_1844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15838" y="1484784"/>
            <a:ext cx="5632626" cy="3168352"/>
          </a:xfrm>
          <a:prstGeom prst="rect">
            <a:avLst/>
          </a:prstGeom>
          <a:noFill/>
        </p:spPr>
      </p:pic>
      <p:pic>
        <p:nvPicPr>
          <p:cNvPr id="3074" name="Picture 2" descr="C:\Users\zeegen\Desktop\prezentacje-erasmus2018\zdjecia-PortugaliaBraga2018\zdjecia-PortugaliaBraga2018\zdjecia-Przemek\IMG_20180803_2057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8032" y="3629558"/>
            <a:ext cx="5148064" cy="28957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Nasz hotel - Villa Garden</a:t>
            </a:r>
            <a:endParaRPr lang="pl-PL" dirty="0"/>
          </a:p>
        </p:txBody>
      </p:sp>
      <p:sp>
        <p:nvSpPr>
          <p:cNvPr id="6" name="Symbol zastępczy zawartości 3"/>
          <p:cNvSpPr>
            <a:spLocks noGrp="1"/>
          </p:cNvSpPr>
          <p:nvPr>
            <p:ph sz="half" idx="2"/>
          </p:nvPr>
        </p:nvSpPr>
        <p:spPr>
          <a:xfrm>
            <a:off x="395536" y="1600200"/>
            <a:ext cx="8291264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000" dirty="0" smtClean="0"/>
              <a:t>W Bradze zakwaterowani zostaliśmy w czterogwiazdkowym hotelu Villa Garden, który powstał w eleganckiej willi z XIX wieku. Villa Garden to klimatyczne i bardzo komfortowe miejsce. </a:t>
            </a:r>
            <a:endParaRPr lang="pl-PL" sz="2000" dirty="0"/>
          </a:p>
          <a:p>
            <a:pPr marL="0" indent="0"/>
            <a:endParaRPr lang="pl-PL" sz="2000" dirty="0"/>
          </a:p>
        </p:txBody>
      </p:sp>
      <p:pic>
        <p:nvPicPr>
          <p:cNvPr id="9" name="Obraz 8" descr="IMG_20180730_1022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3501009"/>
            <a:ext cx="3968440" cy="2232248"/>
          </a:xfrm>
          <a:prstGeom prst="rect">
            <a:avLst/>
          </a:prstGeom>
        </p:spPr>
      </p:pic>
      <p:pic>
        <p:nvPicPr>
          <p:cNvPr id="1027" name="Picture 3" descr="C:\Users\zeegen\Desktop\prezentacje-erasmus2018\zdjecia-PortugaliaBraga2018\zdjecia-PortugaliaBraga2018\Portugalia 2018 Mariusz\20180801_0925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501008"/>
            <a:ext cx="3968441" cy="223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Nasz hotel - Villa Garden</a:t>
            </a:r>
            <a:endParaRPr lang="pl-PL" dirty="0"/>
          </a:p>
        </p:txBody>
      </p:sp>
      <p:pic>
        <p:nvPicPr>
          <p:cNvPr id="10" name="Obraz 9" descr="20180730_0904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645024"/>
            <a:ext cx="5112569" cy="2875820"/>
          </a:xfrm>
          <a:prstGeom prst="rect">
            <a:avLst/>
          </a:prstGeom>
        </p:spPr>
      </p:pic>
      <p:pic>
        <p:nvPicPr>
          <p:cNvPr id="6146" name="Picture 2" descr="C:\Users\zeegen\Desktop\prezentacje-erasmus2018\zdjecia-PortugaliaBraga2018\zdjecia-PortugaliaBraga2018\Portugalia 2018 Mariusz\20180801_1808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2060848"/>
            <a:ext cx="4632515" cy="2605789"/>
          </a:xfrm>
          <a:prstGeom prst="rect">
            <a:avLst/>
          </a:prstGeom>
          <a:noFill/>
        </p:spPr>
      </p:pic>
      <p:sp>
        <p:nvSpPr>
          <p:cNvPr id="15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7544" y="1556792"/>
            <a:ext cx="3888432" cy="15407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dirty="0" smtClean="0"/>
              <a:t>W upalne dni doceniliśmy hotelowy basen oraz klimatyzację w pokojach.</a:t>
            </a:r>
          </a:p>
          <a:p>
            <a:pPr marL="0" indent="0">
              <a:buNone/>
            </a:pPr>
            <a:endParaRPr lang="pl-PL" sz="2000" dirty="0"/>
          </a:p>
          <a:p>
            <a:pPr marL="0" indent="0"/>
            <a:endParaRPr lang="pl-PL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Część kulturowa</a:t>
            </a:r>
            <a:endParaRPr lang="pl-PL" dirty="0"/>
          </a:p>
        </p:txBody>
      </p:sp>
      <p:sp>
        <p:nvSpPr>
          <p:cNvPr id="3" name="Symbol zastępczy zawartości 3"/>
          <p:cNvSpPr txBox="1">
            <a:spLocks/>
          </p:cNvSpPr>
          <p:nvPr/>
        </p:nvSpPr>
        <p:spPr>
          <a:xfrm>
            <a:off x="395536" y="1600200"/>
            <a:ext cx="8291264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>
              <a:spcBef>
                <a:spcPct val="20000"/>
              </a:spcBef>
            </a:pPr>
            <a:r>
              <a:rPr lang="pl-PL" sz="2000" dirty="0" smtClean="0"/>
              <a:t>W ramach poznawania kultury Portugalii, praktycznie codziennie mieliśmy zorganizowane wycieczki, odwiedzaliśmy miejsca kultu religijnego i ważne lokalizacje historyczne.</a:t>
            </a:r>
          </a:p>
          <a:p>
            <a:pPr algn="just">
              <a:spcBef>
                <a:spcPct val="20000"/>
              </a:spcBef>
            </a:pPr>
            <a:endParaRPr lang="pl-PL" sz="2000" dirty="0" smtClean="0"/>
          </a:p>
        </p:txBody>
      </p:sp>
      <p:pic>
        <p:nvPicPr>
          <p:cNvPr id="5123" name="Picture 3" descr="C:\Users\zeegen\Desktop\prezentacje-erasmus2018\zdjecia-PortugaliaBraga2018\zdjecia-PortugaliaBraga2018\Portugalia 2018 Mariusz\20180730_1459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2564904"/>
            <a:ext cx="4788024" cy="2693264"/>
          </a:xfrm>
          <a:prstGeom prst="rect">
            <a:avLst/>
          </a:prstGeom>
          <a:noFill/>
        </p:spPr>
      </p:pic>
      <p:pic>
        <p:nvPicPr>
          <p:cNvPr id="5122" name="Picture 2" descr="C:\Users\zeegen\Desktop\prezentacje-erasmus2018\zdjecia-PortugaliaBraga2018\zdjecia-PortugaliaBraga2018\Portugalia 2018 Mariusz\20180731_1427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 flipH="1">
            <a:off x="395536" y="3789040"/>
            <a:ext cx="4736525" cy="2664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C:\Users\zeegen\Desktop\prezentacje-erasmus2018\zdjecia-PortugaliaBraga2018\zdjecia-PortugaliaBraga2018\Portugalia 2018 Mariusz\20180730_1423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2492896"/>
            <a:ext cx="4518227" cy="2541503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Sanktuarium Dobrego Jezusa z Góry</a:t>
            </a:r>
            <a:endParaRPr lang="pl-PL" dirty="0"/>
          </a:p>
        </p:txBody>
      </p:sp>
      <p:sp>
        <p:nvSpPr>
          <p:cNvPr id="3" name="Symbol zastępczy zawartości 3"/>
          <p:cNvSpPr txBox="1">
            <a:spLocks/>
          </p:cNvSpPr>
          <p:nvPr/>
        </p:nvSpPr>
        <p:spPr>
          <a:xfrm>
            <a:off x="395536" y="1600200"/>
            <a:ext cx="8291264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>
              <a:spcBef>
                <a:spcPct val="20000"/>
              </a:spcBef>
            </a:pPr>
            <a:r>
              <a:rPr lang="pl-PL" sz="2000" dirty="0" smtClean="0"/>
              <a:t>Bom Jesus do Monte (Dobry Jezus z Góry) – zlokalizowane w Bradze, jedno z największych i najczęściej odwiedzanych sanktuariów Portugalii.</a:t>
            </a:r>
          </a:p>
        </p:txBody>
      </p:sp>
      <p:pic>
        <p:nvPicPr>
          <p:cNvPr id="4099" name="Picture 3" descr="C:\Users\zeegen\Desktop\prezentacje-erasmus2018\zdjecia-PortugaliaBraga2018\zdjecia-PortugaliaBraga2018\Portugalia 2018 Mariusz\20180730_141601.jpg"/>
          <p:cNvPicPr>
            <a:picLocks noChangeAspect="1" noChangeArrowheads="1"/>
          </p:cNvPicPr>
          <p:nvPr/>
        </p:nvPicPr>
        <p:blipFill>
          <a:blip r:embed="rId3" cstate="print"/>
          <a:srcRect t="4666" r="11111"/>
          <a:stretch>
            <a:fillRect/>
          </a:stretch>
        </p:blipFill>
        <p:spPr bwMode="auto">
          <a:xfrm>
            <a:off x="467544" y="3645024"/>
            <a:ext cx="4608512" cy="27802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Hol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690</TotalTime>
  <Words>610</Words>
  <Application>Microsoft Office PowerPoint</Application>
  <PresentationFormat>Pokaz na ekranie (4:3)</PresentationFormat>
  <Paragraphs>71</Paragraphs>
  <Slides>26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26</vt:i4>
      </vt:variant>
    </vt:vector>
  </HeadingPairs>
  <TitlesOfParts>
    <vt:vector size="29" baseType="lpstr">
      <vt:lpstr>Arial</vt:lpstr>
      <vt:lpstr>Calibri</vt:lpstr>
      <vt:lpstr>Motyw pakietu Office</vt:lpstr>
      <vt:lpstr>Szkolenie z języka programowania Python Portugalia 2018</vt:lpstr>
      <vt:lpstr>Prezentacja programu PowerPoint</vt:lpstr>
      <vt:lpstr>Portugalia</vt:lpstr>
      <vt:lpstr>Braga</vt:lpstr>
      <vt:lpstr>Braga</vt:lpstr>
      <vt:lpstr>Nasz hotel - Villa Garden</vt:lpstr>
      <vt:lpstr>Nasz hotel - Villa Garden</vt:lpstr>
      <vt:lpstr>Część kulturowa</vt:lpstr>
      <vt:lpstr>Sanktuarium Dobrego Jezusa z Góry</vt:lpstr>
      <vt:lpstr>Porto</vt:lpstr>
      <vt:lpstr>Porto</vt:lpstr>
      <vt:lpstr>Guimarães</vt:lpstr>
      <vt:lpstr>Guimarães</vt:lpstr>
      <vt:lpstr>Kuchnia Portugalska</vt:lpstr>
      <vt:lpstr>Kuchnia Portugalska</vt:lpstr>
      <vt:lpstr>Restauracja Cantinho da Lília  Ricardo Batista</vt:lpstr>
      <vt:lpstr>Szkolenie z języka programowania Python</vt:lpstr>
      <vt:lpstr>Rosnącą popularność języka</vt:lpstr>
      <vt:lpstr>Powody popularności</vt:lpstr>
      <vt:lpstr>Python na maturze</vt:lpstr>
      <vt:lpstr>Jak wyglądało szkolenie?</vt:lpstr>
      <vt:lpstr>Instalacja środowiska i edytora </vt:lpstr>
      <vt:lpstr>Proste aplikacje w konsoli</vt:lpstr>
      <vt:lpstr>Programy z GUI</vt:lpstr>
      <vt:lpstr>Kompetencje zdobyte podczas szkolenia</vt:lpstr>
      <vt:lpstr>Dziękujemy za uwagę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zeegen</dc:creator>
  <cp:lastModifiedBy>Magda Ewa</cp:lastModifiedBy>
  <cp:revision>78</cp:revision>
  <dcterms:created xsi:type="dcterms:W3CDTF">2018-09-16T10:18:01Z</dcterms:created>
  <dcterms:modified xsi:type="dcterms:W3CDTF">2019-06-19T09:56:20Z</dcterms:modified>
</cp:coreProperties>
</file>