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4" r:id="rId3"/>
    <p:sldId id="265" r:id="rId4"/>
    <p:sldId id="266" r:id="rId5"/>
    <p:sldId id="267" r:id="rId6"/>
    <p:sldId id="311" r:id="rId7"/>
    <p:sldId id="268" r:id="rId8"/>
    <p:sldId id="301" r:id="rId9"/>
    <p:sldId id="300" r:id="rId10"/>
    <p:sldId id="299" r:id="rId11"/>
    <p:sldId id="304" r:id="rId12"/>
    <p:sldId id="269" r:id="rId13"/>
    <p:sldId id="294" r:id="rId14"/>
    <p:sldId id="295" r:id="rId15"/>
    <p:sldId id="296" r:id="rId16"/>
    <p:sldId id="303" r:id="rId17"/>
    <p:sldId id="270" r:id="rId18"/>
    <p:sldId id="271" r:id="rId19"/>
    <p:sldId id="272" r:id="rId20"/>
    <p:sldId id="273" r:id="rId21"/>
    <p:sldId id="274" r:id="rId22"/>
    <p:sldId id="307" r:id="rId23"/>
    <p:sldId id="305" r:id="rId24"/>
    <p:sldId id="308" r:id="rId25"/>
    <p:sldId id="309" r:id="rId26"/>
    <p:sldId id="312" r:id="rId27"/>
    <p:sldId id="313" r:id="rId28"/>
    <p:sldId id="298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09" autoAdjust="0"/>
  </p:normalViewPr>
  <p:slideViewPr>
    <p:cSldViewPr>
      <p:cViewPr>
        <p:scale>
          <a:sx n="77" d="100"/>
          <a:sy n="77" d="100"/>
        </p:scale>
        <p:origin x="-11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50136-8531-4FD9-9A79-8EBA73750930}" type="datetimeFigureOut">
              <a:rPr lang="pl-PL" smtClean="0"/>
              <a:pPr/>
              <a:t>2018-01-19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7FDCE-1DFB-465D-8CE0-EE443C5323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7175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7FDCE-1DFB-465D-8CE0-EE443C5323DA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49D6EA-55C5-41A0-989D-B85184F84F9A}" type="datetimeFigureOut">
              <a:rPr lang="pl-PL" smtClean="0"/>
              <a:pPr/>
              <a:t>2018-01-19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2018-01-19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2018-01-19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2018-01-19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2018-01-19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2018-01-19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2018-01-19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2018-01-19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2018-01-19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49D6EA-55C5-41A0-989D-B85184F84F9A}" type="datetimeFigureOut">
              <a:rPr lang="pl-PL" smtClean="0"/>
              <a:pPr/>
              <a:t>2018-01-19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9D6EA-55C5-41A0-989D-B85184F84F9A}" type="datetimeFigureOut">
              <a:rPr lang="pl-PL" smtClean="0"/>
              <a:pPr/>
              <a:t>2018-01-19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49D6EA-55C5-41A0-989D-B85184F84F9A}" type="datetimeFigureOut">
              <a:rPr lang="pl-PL" smtClean="0"/>
              <a:pPr/>
              <a:t>2018-01-19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526C2E-7528-43DA-AFF1-887D4DA292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nfz-bialystok.pl/dla-pacjenta/leczenie-poza-granicami-kraju/europejska-karta-ubezpieczenia-zdrowotneg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www.e-sistemas.net/" TargetMode="External"/><Relationship Id="rId7" Type="http://schemas.openxmlformats.org/officeDocument/2006/relationships/hyperlink" Target="http://www.megaexit.com/" TargetMode="External"/><Relationship Id="rId2" Type="http://schemas.openxmlformats.org/officeDocument/2006/relationships/hyperlink" Target="http://www.sulayr-informatica.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s-ts.es/" TargetMode="External"/><Relationship Id="rId5" Type="http://schemas.openxmlformats.org/officeDocument/2006/relationships/hyperlink" Target="https://itronic.es/" TargetMode="External"/><Relationship Id="rId4" Type="http://schemas.openxmlformats.org/officeDocument/2006/relationships/hyperlink" Target="http://www.logunet.es/" TargetMode="External"/><Relationship Id="rId9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zse@gmail.com" TargetMode="External"/><Relationship Id="rId2" Type="http://schemas.openxmlformats.org/officeDocument/2006/relationships/hyperlink" Target="mailto:m.radziszewska@zse.biaman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ot.com/pl/pl/baga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Costa_del_Sol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pl.wikipedia.org/wiki/Sierra_Nevada_(Hiszpania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8784976" cy="2952328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 </a:t>
            </a:r>
            <a:r>
              <a:rPr lang="pl-PL" sz="2400" dirty="0" smtClean="0">
                <a:latin typeface="Calibri" pitchFamily="34" charset="0"/>
              </a:rPr>
              <a:t>Projekt „</a:t>
            </a:r>
            <a:r>
              <a:rPr lang="pl-PL" sz="2400" b="1" dirty="0" smtClean="0">
                <a:latin typeface="Calibri" pitchFamily="34" charset="0"/>
              </a:rPr>
              <a:t>Technicy i nauczyciele ZSE na arenie międzynarodowej</a:t>
            </a:r>
            <a:r>
              <a:rPr lang="pl-PL" sz="2400" dirty="0" smtClean="0">
                <a:latin typeface="Calibri" pitchFamily="34" charset="0"/>
              </a:rPr>
              <a:t>”</a:t>
            </a:r>
            <a:endParaRPr lang="pl-PL" sz="2400" dirty="0">
              <a:latin typeface="Calibri" pitchFamily="34" charset="0"/>
            </a:endParaRPr>
          </a:p>
          <a:p>
            <a:pPr algn="ctr"/>
            <a:r>
              <a:rPr lang="pl-PL" sz="2400" dirty="0">
                <a:latin typeface="Calibri" pitchFamily="34" charset="0"/>
              </a:rPr>
              <a:t>w ramach PROGRAMU ERASMUS +</a:t>
            </a:r>
          </a:p>
          <a:p>
            <a:pPr algn="ctr"/>
            <a:r>
              <a:rPr lang="pl-PL" sz="2400" dirty="0" smtClean="0">
                <a:latin typeface="Calibri" pitchFamily="34" charset="0"/>
              </a:rPr>
              <a:t>Sektor: Kształcenie </a:t>
            </a:r>
            <a:r>
              <a:rPr lang="pl-PL" sz="2400" dirty="0">
                <a:latin typeface="Calibri" pitchFamily="34" charset="0"/>
              </a:rPr>
              <a:t>i szkolenia zawodowe/akcja 1 Mobilność Edukacyjna Mobilność uczniów</a:t>
            </a:r>
          </a:p>
          <a:p>
            <a:pPr algn="ctr"/>
            <a:r>
              <a:rPr lang="pl-PL" sz="2400" dirty="0">
                <a:latin typeface="Calibri" pitchFamily="34" charset="0"/>
              </a:rPr>
              <a:t>realizowany przez FUNDACJĘ ROZWOJU SYSTEMU EDUKACJI</a:t>
            </a:r>
          </a:p>
          <a:p>
            <a:pPr algn="ctr"/>
            <a:r>
              <a:rPr lang="pl-PL" sz="2400" dirty="0" smtClean="0">
                <a:latin typeface="Calibri" pitchFamily="34" charset="0"/>
              </a:rPr>
              <a:t>Finansowany ze </a:t>
            </a:r>
            <a:r>
              <a:rPr lang="pl-PL" sz="2400" dirty="0">
                <a:latin typeface="Calibri" pitchFamily="34" charset="0"/>
              </a:rPr>
              <a:t>środków UNII EUROPEJSKIEJ</a:t>
            </a:r>
          </a:p>
          <a:p>
            <a:pPr algn="ctr"/>
            <a:r>
              <a:rPr lang="pl-PL" sz="2400" dirty="0">
                <a:latin typeface="Calibri" pitchFamily="34" charset="0"/>
              </a:rPr>
              <a:t>nr projektu: </a:t>
            </a:r>
            <a:r>
              <a:rPr lang="pl-PL" sz="2400" dirty="0" smtClean="0">
                <a:latin typeface="Calibri" pitchFamily="34" charset="0"/>
              </a:rPr>
              <a:t>2017-1-PL01-KA102-036958</a:t>
            </a:r>
            <a:endParaRPr lang="pl-PL" sz="2400" dirty="0">
              <a:latin typeface="Calibri" pitchFamily="34" charset="0"/>
            </a:endParaRPr>
          </a:p>
          <a:p>
            <a:r>
              <a:rPr lang="pl-PL" sz="2000" dirty="0"/>
              <a:t> </a:t>
            </a:r>
          </a:p>
          <a:p>
            <a:endParaRPr lang="pl-PL" sz="2000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3224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6672"/>
            <a:ext cx="2016224" cy="15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26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7"/>
            <a:ext cx="9144000" cy="50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9" name="Obraz 8" descr="58553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0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pl-PL" sz="2400" b="1" dirty="0" err="1" smtClean="0"/>
              <a:t>Hostal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Atenas</a:t>
            </a:r>
            <a:endParaRPr lang="pl-PL" sz="2400" b="1" dirty="0" smtClean="0"/>
          </a:p>
          <a:p>
            <a:r>
              <a:rPr lang="pl-PL" sz="1600" dirty="0" smtClean="0"/>
              <a:t>Pokoje 1, 2 lub 3-osobowe, z łazienką</a:t>
            </a:r>
          </a:p>
          <a:p>
            <a:r>
              <a:rPr lang="pl-PL" sz="1600" dirty="0" smtClean="0"/>
              <a:t>Pokój wyposażony w telewizor, klimatyzację oraz </a:t>
            </a:r>
            <a:r>
              <a:rPr lang="pl-PL" sz="1600" dirty="0" err="1" smtClean="0"/>
              <a:t>Wi-fi</a:t>
            </a:r>
            <a:endParaRPr lang="pl-PL" sz="1600" dirty="0" smtClean="0"/>
          </a:p>
          <a:p>
            <a:pPr>
              <a:buNone/>
            </a:pPr>
            <a:endParaRPr lang="pl-PL" sz="1200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C:\Users\magda\Desktop\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9c3a501c-573d6f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564904"/>
            <a:ext cx="4654296" cy="2356864"/>
          </a:xfrm>
          <a:prstGeom prst="rect">
            <a:avLst/>
          </a:prstGeom>
        </p:spPr>
      </p:pic>
      <p:pic>
        <p:nvPicPr>
          <p:cNvPr id="7" name="Obraz 6" descr="ean-287795-1148220_117_b-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4445000" cy="209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pl-PL" sz="4000" dirty="0" err="1" smtClean="0"/>
              <a:t>Hostal</a:t>
            </a:r>
            <a:r>
              <a:rPr lang="pl-PL" sz="4000" dirty="0" smtClean="0"/>
              <a:t> </a:t>
            </a:r>
            <a:r>
              <a:rPr lang="pl-PL" sz="4000" dirty="0" err="1" smtClean="0"/>
              <a:t>Atenas</a:t>
            </a:r>
            <a:endParaRPr lang="pl-PL" sz="4000" dirty="0"/>
          </a:p>
        </p:txBody>
      </p:sp>
      <p:pic>
        <p:nvPicPr>
          <p:cNvPr id="7" name="Obraz 6" descr="58622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0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7" name="Obraz 6" descr="58622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761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7" name="Obraz 6" descr="63183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787565" cy="3284984"/>
          </a:xfrm>
          <a:prstGeom prst="rect">
            <a:avLst/>
          </a:prstGeom>
        </p:spPr>
      </p:pic>
      <p:pic>
        <p:nvPicPr>
          <p:cNvPr id="8" name="Obraz 7" descr="631839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355976" cy="3284984"/>
          </a:xfrm>
          <a:prstGeom prst="rect">
            <a:avLst/>
          </a:prstGeom>
        </p:spPr>
      </p:pic>
      <p:pic>
        <p:nvPicPr>
          <p:cNvPr id="9" name="Obraz 8" descr="631839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284984"/>
            <a:ext cx="6091877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58553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0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-180528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Restauracja Fresco </a:t>
            </a:r>
            <a:r>
              <a:rPr lang="pl-PL" sz="1200" dirty="0" smtClean="0"/>
              <a:t>( 3 posiłki dziennie )                 </a:t>
            </a:r>
            <a:endParaRPr lang="pl-PL" sz="1200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Fotos_Atenas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988840"/>
            <a:ext cx="4267200" cy="2843784"/>
          </a:xfrm>
          <a:prstGeom prst="rect">
            <a:avLst/>
          </a:prstGeom>
        </p:spPr>
      </p:pic>
      <p:pic>
        <p:nvPicPr>
          <p:cNvPr id="7" name="Obraz 6" descr="Fotos_Atenas-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265712"/>
            <a:ext cx="4267200" cy="2592288"/>
          </a:xfrm>
          <a:prstGeom prst="rect">
            <a:avLst/>
          </a:prstGeom>
        </p:spPr>
      </p:pic>
      <p:pic>
        <p:nvPicPr>
          <p:cNvPr id="8" name="Obraz 7" descr="Fotos_Atenas-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4202856"/>
            <a:ext cx="4267200" cy="265514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788024" y="1340768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* śniadania 08:00</a:t>
            </a:r>
          </a:p>
          <a:p>
            <a:r>
              <a:rPr lang="pl-PL" sz="1500" dirty="0" smtClean="0"/>
              <a:t>** obiady w formie bufetu samoobsługowego (sałatki, makarony, pizze, mięsa, ryby, deser, lody, kawa lub herbata + jeden napój)</a:t>
            </a:r>
          </a:p>
          <a:p>
            <a:r>
              <a:rPr lang="pl-PL" sz="1500" dirty="0" smtClean="0"/>
              <a:t>*** kolacja w formie bufetu samoobsługowego (sałatki, makarony, pizze, mięsa, ryby, deser, lody, kawa lub herbata + jeden napój)</a:t>
            </a:r>
          </a:p>
          <a:p>
            <a:pPr algn="ctr"/>
            <a:r>
              <a:rPr lang="pl-PL" sz="1500" dirty="0" smtClean="0"/>
              <a:t>Godziny posiłków mogą ulec zmianie w zależności od programu praktyk lub programu kulturowego.</a:t>
            </a:r>
            <a:endParaRPr lang="pl-PL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481328"/>
            <a:ext cx="8892480" cy="45399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b="1" dirty="0" smtClean="0"/>
              <a:t>Uczestnikom projektu zostaje zapewniony kompleksowy nadzór nad przebiegiem praktyk:</a:t>
            </a:r>
          </a:p>
          <a:p>
            <a:pPr algn="ctr">
              <a:buNone/>
            </a:pPr>
            <a:endParaRPr lang="pl-PL" sz="1700" b="1" dirty="0" smtClean="0"/>
          </a:p>
          <a:p>
            <a:pPr algn="just"/>
            <a:r>
              <a:rPr lang="pl-PL" dirty="0" smtClean="0"/>
              <a:t>Koordynator ze strony Hiszpanów zapewni niezbędne informacje dot. pobytu, zakładów, w których odbywać się będą praktyki, lokalnego transportu, miejscowego życia, a także numerów alarmowych.</a:t>
            </a:r>
          </a:p>
          <a:p>
            <a:pPr algn="just"/>
            <a:r>
              <a:rPr lang="pl-PL" dirty="0" smtClean="0"/>
              <a:t>Regularny monitoring oraz wizyty ewaluacyjne w miejscu pracy praktykanta.</a:t>
            </a:r>
          </a:p>
          <a:p>
            <a:pPr algn="just"/>
            <a:r>
              <a:rPr lang="pl-PL" dirty="0" smtClean="0"/>
              <a:t>Cotygodniowe rozmowy z praktykantami w celu omówienia warunków pobytu i uwag dotyczących praktyk.</a:t>
            </a:r>
          </a:p>
          <a:p>
            <a:pPr algn="just"/>
            <a:r>
              <a:rPr lang="pl-PL" dirty="0" smtClean="0"/>
              <a:t>Całodobowa dyspozycyjność członków zespołu </a:t>
            </a:r>
            <a:r>
              <a:rPr lang="pl-PL" dirty="0" err="1" smtClean="0"/>
              <a:t>Celei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razie nagłych wypadków.</a:t>
            </a:r>
          </a:p>
          <a:p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9451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2200" b="1" dirty="0" smtClean="0">
                <a:latin typeface="Calibri" pitchFamily="34" charset="0"/>
              </a:rPr>
              <a:t>Uczestnikom projektu zostaje zapewnione przygotowanie pedagogiczne, językowe i kulturowe przed wyjazdem praktyk:</a:t>
            </a:r>
            <a:endParaRPr lang="pl-PL" sz="22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latin typeface="Calibri" pitchFamily="34" charset="0"/>
              </a:rPr>
              <a:t>17-godzinne przygotowanie z podstaw języka hiszpańskiego </a:t>
            </a:r>
            <a:br>
              <a:rPr lang="pl-PL" sz="2000" dirty="0" smtClean="0">
                <a:latin typeface="Calibri" pitchFamily="34" charset="0"/>
              </a:rPr>
            </a:br>
            <a:r>
              <a:rPr lang="pl-PL" sz="2000" dirty="0" smtClean="0">
                <a:latin typeface="Calibri" pitchFamily="34" charset="0"/>
              </a:rPr>
              <a:t>(zapewnione materiały do nauki języka);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latin typeface="Calibri" pitchFamily="34" charset="0"/>
              </a:rPr>
              <a:t>1-godzinne przygotowanie kulturowe przeprowadzone przez nauczycielkę języka hiszpańskiego;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latin typeface="Calibri" pitchFamily="34" charset="0"/>
              </a:rPr>
              <a:t>10-godzinne przygotowanie w języku angielskim dotyczące wyrażeń branżowych- podczas zajęć pozalekcyjnych;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latin typeface="Calibri" pitchFamily="34" charset="0"/>
              </a:rPr>
              <a:t>Słowniki polsko-hiszpański dostępny będzie na platformie </a:t>
            </a:r>
            <a:r>
              <a:rPr lang="pl-PL" sz="2000" dirty="0" err="1" smtClean="0">
                <a:latin typeface="Calibri" pitchFamily="34" charset="0"/>
              </a:rPr>
              <a:t>moodle</a:t>
            </a:r>
            <a:r>
              <a:rPr lang="pl-PL" sz="2000" dirty="0" smtClean="0">
                <a:latin typeface="Calibri" pitchFamily="34" charset="0"/>
              </a:rPr>
              <a:t>- rejestracja na platformie;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latin typeface="Calibri" pitchFamily="34" charset="0"/>
              </a:rPr>
              <a:t>2-godzinne przygotowanie pedagogiczne dotyczące wyjazdu, pracy za granicą i przełamywania barier językowo-kulturowych, przeszkolenia pod względem bezpieczeństwa w trakcie podróży i pobytu, procedury postępowania w sytuacjach trudnych. Uczestnicy otrzymają karty informacyjne zawierające m.in. dane teleadresowe i szczegółowy harmonogram wyjazdu;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000" dirty="0" smtClean="0">
                <a:latin typeface="Calibri" pitchFamily="34" charset="0"/>
              </a:rPr>
              <a:t>Przypomnienie zasad BHP obowiązujących w zakładach pracy-podczas zajęć lekcyjnych.</a:t>
            </a: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755984"/>
          </a:xfrm>
        </p:spPr>
        <p:txBody>
          <a:bodyPr>
            <a:normAutofit fontScale="92500" lnSpcReduction="20000"/>
          </a:bodyPr>
          <a:lstStyle/>
          <a:p>
            <a:pPr marR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2400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Termin wyjazdu na praktyki:</a:t>
            </a:r>
          </a:p>
          <a:p>
            <a:pPr marR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400" b="1" u="sng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III grupa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11.02.2018 -  24.02.2018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6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Wyjazd z dworca </a:t>
            </a:r>
            <a:r>
              <a:rPr lang="pl-PL" sz="1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Biacomex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linią Plus Bus na 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Lotnisko Chopina w Warszawie 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 godzinie 4:53 (zbiórka 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na dworcu </a:t>
            </a:r>
            <a:r>
              <a:rPr lang="pl-PL" sz="1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Biacomex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o godzinie 4:30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 przybycie na 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Lotnisko Chopina o 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godz. 8:30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10.50-14.45 lot 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Warszawa (Lotnisko Chopina) - Madryt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Przyjazd grupy. Przywitanie na lotnisku w Madrycie.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Transfer autokarem na Dworzec Kolejowy, obiad i przejazd autobusem do Granady.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Transfer do </a:t>
            </a:r>
            <a:r>
              <a:rPr lang="pl-PL" sz="1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Hostal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1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Atenas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i kolacja w restauracji </a:t>
            </a:r>
            <a:r>
              <a:rPr lang="pl-PL" sz="1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FresCo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	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Wylot z Madrytu 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 15:30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lądowanie w  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Warszawie (Lotnisko Chopina) o 19:10</a:t>
            </a:r>
            <a:endParaRPr lang="pl-PL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Wyjazd z lotniska 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 20:50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przyjazd do 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Białegostoku o </a:t>
            </a:r>
            <a:r>
              <a:rPr lang="pl-PL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00:26 (25.02.2018) (linie Plus Bus)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Opiekunowie uczniów: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Pani Aneta </a:t>
            </a:r>
            <a:r>
              <a:rPr lang="pl-PL" sz="2000" b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Wołejko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i Pan Andrzej Szulc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sz="4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44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Przed wyjazdem na praktyki każdy z uczniów powinien posiadać Europejską Kartę Ubezpieczenia </a:t>
            </a:r>
            <a:r>
              <a:rPr lang="pl-PL" sz="3000" b="1" dirty="0" smtClean="0">
                <a:solidFill>
                  <a:srgbClr val="FF0000"/>
                </a:solidFill>
              </a:rPr>
              <a:t>Zdrowotnego</a:t>
            </a:r>
          </a:p>
          <a:p>
            <a:pPr algn="ctr">
              <a:buNone/>
            </a:pPr>
            <a:endParaRPr lang="pl-PL" sz="1600" b="1" dirty="0" smtClean="0"/>
          </a:p>
          <a:p>
            <a:pPr algn="just">
              <a:buNone/>
            </a:pPr>
            <a:r>
              <a:rPr lang="pl-PL" sz="2200" dirty="0" smtClean="0"/>
              <a:t>potwierdza prawo do korzystania na koszt NFZ z niezbędnych świadczeń zdrowotnych w czasie tymczasowego pobytu na terenie innego państwa członkowskiego UE/EFTA. EKUZ może zostać wydana wyłącznie osobom, które posiadają prawo do świadczeń zdrowotnych finansowanych ze środków publicznych zgodnie z przepisami krajowymi, w tym osobom zgłoszonym do ubezpieczenia zdrowotnego.</a:t>
            </a:r>
          </a:p>
          <a:p>
            <a:pPr algn="just">
              <a:buNone/>
            </a:pPr>
            <a:endParaRPr lang="pl-PL" sz="1000" dirty="0" smtClean="0"/>
          </a:p>
          <a:p>
            <a:pPr>
              <a:buNone/>
            </a:pPr>
            <a:r>
              <a:rPr lang="pl-PL" sz="2200" dirty="0" smtClean="0">
                <a:solidFill>
                  <a:srgbClr val="FF0000"/>
                </a:solidFill>
                <a:hlinkClick r:id="rId2"/>
              </a:rPr>
              <a:t>https://www.nfz-bialystok.pl/dla-pacjenta/leczenie-poza-granicami-kraju/europejska-karta-ubezpieczenia-zdrowotnego/</a:t>
            </a:r>
            <a:endParaRPr lang="pl-PL" sz="22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900" dirty="0" smtClean="0"/>
              <a:t>ul. Pałacowa 3</a:t>
            </a:r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2200" dirty="0" smtClean="0"/>
              <a:t>Potrzebna jest aktualna legitymacja szkolna oraz wypełniony wniosek. Osoby niepełnoletnie udają się tam z rodzicami.</a:t>
            </a:r>
          </a:p>
          <a:p>
            <a:pPr>
              <a:buNone/>
            </a:pPr>
            <a:endParaRPr lang="pl-PL" sz="2000" dirty="0" smtClean="0"/>
          </a:p>
          <a:p>
            <a:pPr algn="just">
              <a:buNone/>
            </a:pPr>
            <a:r>
              <a:rPr lang="pl-PL" sz="2200" dirty="0" smtClean="0"/>
              <a:t>	Każdemu uczestnikowi zostanie zapewnione dodatkowe ubezpieczenie:</a:t>
            </a:r>
          </a:p>
          <a:p>
            <a:pPr lvl="1" algn="just">
              <a:buFont typeface="Wingdings" pitchFamily="2" charset="2"/>
              <a:buChar char="v"/>
            </a:pPr>
            <a:r>
              <a:rPr lang="pl-PL" sz="1800" dirty="0" smtClean="0"/>
              <a:t>OC, </a:t>
            </a:r>
          </a:p>
          <a:p>
            <a:pPr lvl="1" algn="just">
              <a:buFont typeface="Wingdings" pitchFamily="2" charset="2"/>
              <a:buChar char="v"/>
            </a:pPr>
            <a:r>
              <a:rPr lang="pl-PL" sz="1800" dirty="0" smtClean="0"/>
              <a:t>NNW, </a:t>
            </a:r>
          </a:p>
          <a:p>
            <a:pPr lvl="1" algn="just">
              <a:buFont typeface="Wingdings" pitchFamily="2" charset="2"/>
              <a:buChar char="v"/>
            </a:pPr>
            <a:r>
              <a:rPr lang="pl-PL" sz="1800" dirty="0" smtClean="0"/>
              <a:t>KL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</a:t>
            </a:r>
            <a:r>
              <a:rPr lang="pl-PL" dirty="0" smtClean="0">
                <a:latin typeface="Calibri" pitchFamily="34" charset="0"/>
              </a:rPr>
              <a:t>Po zakończeniu praktyk w celu potwierdzenia zdobytych umiejętności oraz uczestnictwa w projekcie praktykanci otrzymują następujące dokumenty:</a:t>
            </a:r>
          </a:p>
          <a:p>
            <a:pPr algn="just">
              <a:buNone/>
            </a:pPr>
            <a:endParaRPr lang="pl-PL" dirty="0" smtClean="0">
              <a:latin typeface="Calibri" pitchFamily="34" charset="0"/>
            </a:endParaRPr>
          </a:p>
          <a:p>
            <a:pPr algn="just"/>
            <a:r>
              <a:rPr lang="pl-PL" sz="2200" b="1" dirty="0" smtClean="0">
                <a:latin typeface="Calibri" pitchFamily="34" charset="0"/>
              </a:rPr>
              <a:t>Certyfikat potwierdzający odbycie praktyk (z </a:t>
            </a:r>
            <a:r>
              <a:rPr lang="pl-PL" sz="2200" b="1" dirty="0" err="1" smtClean="0">
                <a:latin typeface="Calibri" pitchFamily="34" charset="0"/>
              </a:rPr>
              <a:t>Celei</a:t>
            </a:r>
            <a:r>
              <a:rPr lang="pl-PL" sz="2200" b="1" dirty="0" smtClean="0">
                <a:latin typeface="Calibri" pitchFamily="34" charset="0"/>
              </a:rPr>
              <a:t> i ze szkoły)</a:t>
            </a:r>
          </a:p>
          <a:p>
            <a:pPr algn="just"/>
            <a:r>
              <a:rPr lang="pl-PL" sz="2200" b="1" dirty="0" smtClean="0">
                <a:latin typeface="Calibri" pitchFamily="34" charset="0"/>
              </a:rPr>
              <a:t>Indywidualny Wykaz Osiągnięć ECVET</a:t>
            </a:r>
          </a:p>
          <a:p>
            <a:pPr algn="just"/>
            <a:r>
              <a:rPr lang="pl-PL" sz="2200" b="1" dirty="0" smtClean="0">
                <a:latin typeface="Calibri" pitchFamily="34" charset="0"/>
              </a:rPr>
              <a:t>Dzienniczek praktyk</a:t>
            </a:r>
          </a:p>
          <a:p>
            <a:pPr algn="just"/>
            <a:r>
              <a:rPr lang="pl-PL" sz="2200" b="1" dirty="0" smtClean="0">
                <a:latin typeface="Calibri" pitchFamily="34" charset="0"/>
              </a:rPr>
              <a:t>Certyfikat </a:t>
            </a:r>
            <a:r>
              <a:rPr lang="pl-PL" sz="2200" b="1" dirty="0" err="1" smtClean="0">
                <a:latin typeface="Calibri" pitchFamily="34" charset="0"/>
              </a:rPr>
              <a:t>Europass</a:t>
            </a:r>
            <a:r>
              <a:rPr lang="pl-PL" sz="2200" b="1" dirty="0" smtClean="0">
                <a:latin typeface="Calibri" pitchFamily="34" charset="0"/>
              </a:rPr>
              <a:t> - </a:t>
            </a:r>
            <a:r>
              <a:rPr lang="pl-PL" sz="2200" b="1" dirty="0" err="1" smtClean="0">
                <a:latin typeface="Calibri" pitchFamily="34" charset="0"/>
              </a:rPr>
              <a:t>Mobility</a:t>
            </a:r>
            <a:endParaRPr lang="pl-PL" sz="2200" b="1" dirty="0" smtClean="0">
              <a:latin typeface="Calibri" pitchFamily="34" charset="0"/>
            </a:endParaRPr>
          </a:p>
          <a:p>
            <a:pPr algn="just"/>
            <a:r>
              <a:rPr lang="pl-PL" sz="2200" b="1" dirty="0" err="1" smtClean="0">
                <a:latin typeface="Calibri" pitchFamily="34" charset="0"/>
              </a:rPr>
              <a:t>Europass</a:t>
            </a:r>
            <a:r>
              <a:rPr lang="pl-PL" sz="2200" b="1" dirty="0" smtClean="0">
                <a:latin typeface="Calibri" pitchFamily="34" charset="0"/>
              </a:rPr>
              <a:t> CV</a:t>
            </a:r>
          </a:p>
          <a:p>
            <a:pPr algn="just"/>
            <a:r>
              <a:rPr lang="pl-PL" sz="2200" b="1" dirty="0" err="1" smtClean="0">
                <a:latin typeface="Calibri" pitchFamily="34" charset="0"/>
              </a:rPr>
              <a:t>Europass</a:t>
            </a:r>
            <a:r>
              <a:rPr lang="pl-PL" sz="2200" b="1" dirty="0" smtClean="0">
                <a:latin typeface="Calibri" pitchFamily="34" charset="0"/>
              </a:rPr>
              <a:t> Paszport Językowy</a:t>
            </a:r>
            <a:endParaRPr lang="pl-PL" sz="2200" dirty="0"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l-PL" dirty="0" smtClean="0">
                <a:latin typeface="Calibri" pitchFamily="34" charset="0"/>
              </a:rPr>
              <a:t>Z każdym uczestnikiem praktyk szkoła podpisze umowę dotycząca praktyk zagranicznych w ramach programu Erasmus+;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latin typeface="Calibri" pitchFamily="34" charset="0"/>
              </a:rPr>
              <a:t>zostanie podpisane także trójstronne porozumienie o programie zajęć;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>
                <a:latin typeface="Calibri" pitchFamily="34" charset="0"/>
              </a:rPr>
              <a:t>oraz inne dokumenty niezbędne do odbycia mobilności (zobowiązanie do zachowania jakości mobilności, uczniowie otrzymają także dzienniczki praktyk do wypełnienia, regulamin pobytu na praktykach).</a:t>
            </a: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896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1800" b="1" dirty="0" smtClean="0"/>
              <a:t>Cele mobilności:</a:t>
            </a:r>
          </a:p>
          <a:p>
            <a:pPr algn="just">
              <a:buFont typeface="Wingdings" pitchFamily="2" charset="2"/>
              <a:buChar char="v"/>
            </a:pPr>
            <a:r>
              <a:rPr lang="pl-PL" sz="1400" b="1" dirty="0" smtClean="0"/>
              <a:t>Rozwój zawodowy:</a:t>
            </a:r>
          </a:p>
          <a:p>
            <a:pPr algn="just">
              <a:buNone/>
            </a:pPr>
            <a:r>
              <a:rPr lang="pl-PL" sz="1200" dirty="0" smtClean="0"/>
              <a:t>   - skonfrontowanie już nabytych wiadomości teoretycznych z praktyką oraz nabycie nowych umiejętności w zakresie wybranego kierunku; </a:t>
            </a:r>
          </a:p>
          <a:p>
            <a:pPr algn="just">
              <a:buFont typeface="Wingdings" pitchFamily="2" charset="2"/>
              <a:buChar char="v"/>
            </a:pPr>
            <a:r>
              <a:rPr lang="pl-PL" sz="1400" b="1" dirty="0" smtClean="0"/>
              <a:t> Rozwój osobisty: </a:t>
            </a:r>
          </a:p>
          <a:p>
            <a:pPr algn="just">
              <a:buNone/>
            </a:pPr>
            <a:r>
              <a:rPr lang="pl-PL" sz="1200" dirty="0" smtClean="0"/>
              <a:t>   - wykształcenie postawy odpowiedzialności, samodzielności w podejmowaniu decyzji; </a:t>
            </a:r>
          </a:p>
          <a:p>
            <a:pPr algn="just">
              <a:buNone/>
            </a:pPr>
            <a:r>
              <a:rPr lang="pl-PL" sz="1200" dirty="0" smtClean="0"/>
              <a:t>   - umiejętność dobrej organizacji - zarządzania sobą, odwagi w warunkach przebywania poza miejscem zamieszkania; </a:t>
            </a:r>
          </a:p>
          <a:p>
            <a:pPr algn="just">
              <a:buNone/>
            </a:pPr>
            <a:r>
              <a:rPr lang="pl-PL" sz="1200" dirty="0" smtClean="0"/>
              <a:t>   - wyrabianie nawyków ciągłego doskonalenia zawodowego i nabywania nowych umiejętności, niezbędnych dla zapewnienia mobilności na rynku pracy.</a:t>
            </a:r>
          </a:p>
          <a:p>
            <a:pPr algn="just">
              <a:buFont typeface="Wingdings" pitchFamily="2" charset="2"/>
              <a:buChar char="v"/>
            </a:pPr>
            <a:r>
              <a:rPr lang="pl-PL" sz="1400" b="1" dirty="0" smtClean="0"/>
              <a:t>Kompetencje językowe: </a:t>
            </a:r>
          </a:p>
          <a:p>
            <a:pPr algn="just">
              <a:buNone/>
            </a:pPr>
            <a:r>
              <a:rPr lang="pl-PL" sz="1200" dirty="0" smtClean="0"/>
              <a:t>   - podniesienie poziomu znajomości branżowego słownictwa w języku angielskim i podstawowych zwrotów w języku hiszpańskim; </a:t>
            </a:r>
          </a:p>
          <a:p>
            <a:pPr algn="just">
              <a:buNone/>
            </a:pPr>
            <a:r>
              <a:rPr lang="pl-PL" sz="1200" dirty="0" smtClean="0"/>
              <a:t>   - doskonalenie komunikacji werbalnej, szczególnie w zakresie słownictwa zawodowego.</a:t>
            </a:r>
          </a:p>
          <a:p>
            <a:pPr algn="just">
              <a:buFont typeface="Wingdings" pitchFamily="2" charset="2"/>
              <a:buChar char="v"/>
            </a:pPr>
            <a:r>
              <a:rPr lang="pl-PL" sz="1600" b="1" dirty="0" smtClean="0"/>
              <a:t> </a:t>
            </a:r>
            <a:r>
              <a:rPr lang="pl-PL" sz="1400" b="1" dirty="0" smtClean="0"/>
              <a:t>Kompetencje międzykulturowe: </a:t>
            </a:r>
            <a:endParaRPr lang="pl-PL" sz="1600" b="1" dirty="0" smtClean="0"/>
          </a:p>
          <a:p>
            <a:pPr algn="just">
              <a:buNone/>
            </a:pPr>
            <a:r>
              <a:rPr lang="pl-PL" sz="1200" dirty="0" smtClean="0"/>
              <a:t>  - integracja z nowym środowiskiem, wykształcenie poczucia przynależności do społeczności europejskiej; </a:t>
            </a:r>
          </a:p>
          <a:p>
            <a:pPr algn="just">
              <a:buNone/>
            </a:pPr>
            <a:r>
              <a:rPr lang="pl-PL" sz="1200" dirty="0" smtClean="0"/>
              <a:t>  - wykorzystanie posiadanej wiedzy w środowisku o charakterze międzynarodowym – spojrzenie z nowej perspektywy na obowiązki związane z wybranym zawodem, zaistnienie w środowisku o innej kulturze; </a:t>
            </a:r>
          </a:p>
          <a:p>
            <a:pPr algn="just">
              <a:buNone/>
            </a:pPr>
            <a:r>
              <a:rPr lang="pl-PL" sz="1200" dirty="0" smtClean="0"/>
              <a:t>  - przeniesienie zaobserwowanych pozytywnych wzorów postępowania na grunt polski; </a:t>
            </a:r>
          </a:p>
          <a:p>
            <a:pPr algn="just">
              <a:buNone/>
            </a:pPr>
            <a:r>
              <a:rPr lang="pl-PL" sz="1200" dirty="0" smtClean="0"/>
              <a:t>            - wykształcenie postawy tolerancji i otwartości na inne kultury; </a:t>
            </a:r>
          </a:p>
          <a:p>
            <a:pPr algn="just">
              <a:buNone/>
            </a:pPr>
            <a:r>
              <a:rPr lang="pl-PL" sz="1200" dirty="0" smtClean="0"/>
              <a:t>                               - poznanie historii, architektury oraz geografii Hiszpanii.</a:t>
            </a: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pl-PL" sz="2400" b="1" u="sng" dirty="0" smtClean="0"/>
              <a:t> </a:t>
            </a:r>
            <a:r>
              <a:rPr lang="pl-PL" sz="2400" b="1" u="sng" dirty="0" smtClean="0">
                <a:solidFill>
                  <a:schemeClr val="accent4">
                    <a:lumMod val="75000"/>
                  </a:schemeClr>
                </a:solidFill>
              </a:rPr>
              <a:t>Miejsca , w których planowane są praktyki:</a:t>
            </a:r>
          </a:p>
          <a:p>
            <a:pPr>
              <a:buNone/>
            </a:pPr>
            <a:endParaRPr lang="pl-PL" sz="15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1600" b="1" dirty="0" err="1" smtClean="0"/>
              <a:t>Sulayr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Informatica</a:t>
            </a:r>
            <a:endParaRPr lang="pl-PL" sz="1600" b="1" dirty="0" smtClean="0"/>
          </a:p>
          <a:p>
            <a:pPr>
              <a:buNone/>
            </a:pPr>
            <a:r>
              <a:rPr lang="en-US" sz="1600" b="1" u="sng" dirty="0" smtClean="0">
                <a:hlinkClick r:id="rId2"/>
              </a:rPr>
              <a:t>www.sulayr-informatica.es/</a:t>
            </a:r>
            <a:r>
              <a:rPr lang="es-ES" sz="1600" b="1" dirty="0" smtClean="0"/>
              <a:t> </a:t>
            </a:r>
            <a:endParaRPr lang="pl-PL" sz="1600" b="1" dirty="0" smtClean="0"/>
          </a:p>
          <a:p>
            <a:pPr>
              <a:buNone/>
            </a:pPr>
            <a:r>
              <a:rPr lang="en-US" sz="1600" b="1" dirty="0" smtClean="0"/>
              <a:t>C/Andres Segovia , 35 </a:t>
            </a:r>
            <a:endParaRPr lang="pl-PL" sz="1600" b="1" dirty="0" smtClean="0"/>
          </a:p>
          <a:p>
            <a:pPr>
              <a:buNone/>
            </a:pPr>
            <a:r>
              <a:rPr lang="es-ES" sz="1600" b="1" dirty="0" smtClean="0"/>
              <a:t>18008 Granada </a:t>
            </a:r>
            <a:endParaRPr lang="pl-PL" sz="1600" b="1" dirty="0" smtClean="0"/>
          </a:p>
          <a:p>
            <a:endParaRPr lang="pl-PL" sz="1600" b="1" dirty="0" smtClean="0"/>
          </a:p>
          <a:p>
            <a:pPr>
              <a:buNone/>
            </a:pPr>
            <a:r>
              <a:rPr lang="es-ES" sz="1600" b="1" dirty="0" smtClean="0"/>
              <a:t>E-SISTEMAS.NET</a:t>
            </a:r>
            <a:endParaRPr lang="pl-PL" sz="1600" b="1" dirty="0" smtClean="0"/>
          </a:p>
          <a:p>
            <a:pPr>
              <a:buNone/>
            </a:pPr>
            <a:r>
              <a:rPr lang="es-ES" sz="1600" b="1" u="sng" dirty="0" smtClean="0">
                <a:hlinkClick r:id="rId3"/>
              </a:rPr>
              <a:t>www.e-sistemas.net</a:t>
            </a:r>
            <a:endParaRPr lang="pl-PL" sz="1600" b="1" dirty="0" smtClean="0"/>
          </a:p>
          <a:p>
            <a:pPr>
              <a:buNone/>
            </a:pPr>
            <a:r>
              <a:rPr lang="es-ES" sz="1600" b="1" dirty="0" smtClean="0"/>
              <a:t>Calle Mirlo,9 Bajo </a:t>
            </a:r>
            <a:endParaRPr lang="pl-PL" sz="1600" b="1" dirty="0" smtClean="0"/>
          </a:p>
          <a:p>
            <a:pPr>
              <a:buNone/>
            </a:pPr>
            <a:r>
              <a:rPr lang="pl-PL" sz="1600" b="1" dirty="0" smtClean="0"/>
              <a:t>18014 Granada</a:t>
            </a:r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r>
              <a:rPr lang="es-ES" sz="1600" b="1" dirty="0" smtClean="0"/>
              <a:t>Logunet </a:t>
            </a:r>
          </a:p>
          <a:p>
            <a:pPr>
              <a:buNone/>
            </a:pPr>
            <a:r>
              <a:rPr lang="es-ES" sz="1600" b="1" dirty="0" smtClean="0">
                <a:hlinkClick r:id="rId4"/>
              </a:rPr>
              <a:t>www.logunet.es</a:t>
            </a:r>
            <a:r>
              <a:rPr lang="pl-PL" sz="1600" b="1" dirty="0" smtClean="0"/>
              <a:t> </a:t>
            </a:r>
            <a:r>
              <a:rPr lang="es-ES" sz="1600" b="1" dirty="0" smtClean="0"/>
              <a:t> </a:t>
            </a:r>
            <a:r>
              <a:rPr lang="pl-PL" sz="1600" b="1" dirty="0" smtClean="0"/>
              <a:t> </a:t>
            </a:r>
            <a:endParaRPr lang="es-ES" sz="1600" b="1" dirty="0" smtClean="0"/>
          </a:p>
          <a:p>
            <a:pPr>
              <a:buNone/>
            </a:pPr>
            <a:r>
              <a:rPr lang="es-ES" sz="1600" b="1" dirty="0" smtClean="0"/>
              <a:t>C/Matadero , local 8 </a:t>
            </a:r>
          </a:p>
          <a:p>
            <a:pPr>
              <a:buNone/>
            </a:pPr>
            <a:r>
              <a:rPr lang="es-ES" sz="1600" b="1" dirty="0" smtClean="0"/>
              <a:t>18140 La Zubia 	</a:t>
            </a:r>
            <a:endParaRPr lang="pl-PL" sz="1600" b="1" dirty="0" smtClean="0"/>
          </a:p>
          <a:p>
            <a:pPr>
              <a:buNone/>
            </a:pPr>
            <a:endParaRPr lang="es-ES" sz="1600" b="1" dirty="0" smtClean="0"/>
          </a:p>
          <a:p>
            <a:pPr>
              <a:buNone/>
            </a:pPr>
            <a:r>
              <a:rPr lang="es-ES" sz="1600" b="1" dirty="0" smtClean="0"/>
              <a:t> </a:t>
            </a: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endParaRPr lang="pl-PL" sz="1600" b="1" dirty="0" smtClean="0"/>
          </a:p>
          <a:p>
            <a:pPr>
              <a:buNone/>
            </a:pPr>
            <a:r>
              <a:rPr lang="es-ES" sz="1600" b="1" dirty="0" smtClean="0"/>
              <a:t>ITronic Nuevas Tecnologías </a:t>
            </a:r>
          </a:p>
          <a:p>
            <a:pPr>
              <a:buNone/>
            </a:pPr>
            <a:r>
              <a:rPr lang="es-ES" sz="1600" b="1" dirty="0" smtClean="0">
                <a:hlinkClick r:id="rId5"/>
              </a:rPr>
              <a:t>https://itronic.es</a:t>
            </a:r>
            <a:r>
              <a:rPr lang="pl-PL" sz="1600" b="1" dirty="0" smtClean="0"/>
              <a:t> </a:t>
            </a:r>
            <a:r>
              <a:rPr lang="es-ES" sz="1600" b="1" dirty="0" smtClean="0"/>
              <a:t> </a:t>
            </a:r>
          </a:p>
          <a:p>
            <a:pPr>
              <a:buNone/>
            </a:pPr>
            <a:r>
              <a:rPr lang="es-ES" sz="1600" b="1" dirty="0" smtClean="0"/>
              <a:t>Paseo Jardín de la Reina 6-Local 6 18006 Granada 	</a:t>
            </a:r>
          </a:p>
          <a:p>
            <a:pPr>
              <a:buNone/>
            </a:pPr>
            <a:endParaRPr lang="es-ES" sz="1600" b="1" dirty="0" smtClean="0"/>
          </a:p>
          <a:p>
            <a:pPr>
              <a:buNone/>
            </a:pPr>
            <a:r>
              <a:rPr lang="pt-BR" sz="1600" b="1" dirty="0" smtClean="0"/>
              <a:t> BIOS TECHNOLOGY SOLUTIONS </a:t>
            </a:r>
          </a:p>
          <a:p>
            <a:pPr>
              <a:buNone/>
            </a:pPr>
            <a:r>
              <a:rPr lang="pt-BR" sz="1600" b="1" dirty="0" smtClean="0">
                <a:hlinkClick r:id="rId6"/>
              </a:rPr>
              <a:t>www.bios-ts.es</a:t>
            </a:r>
            <a:r>
              <a:rPr lang="pl-PL" sz="1600" b="1" dirty="0" smtClean="0"/>
              <a:t> </a:t>
            </a:r>
            <a:r>
              <a:rPr lang="pt-BR" sz="1600" b="1" dirty="0" smtClean="0"/>
              <a:t> </a:t>
            </a:r>
          </a:p>
          <a:p>
            <a:pPr>
              <a:buNone/>
            </a:pPr>
            <a:r>
              <a:rPr lang="pt-BR" sz="1600" b="1" dirty="0" smtClean="0"/>
              <a:t>Carretera de Córdoba Km 429. Nave nº2, 18230 Atarfe, Granada 	</a:t>
            </a:r>
          </a:p>
          <a:p>
            <a:pPr>
              <a:buNone/>
            </a:pPr>
            <a:endParaRPr lang="es-ES" sz="1600" b="1" dirty="0" smtClean="0"/>
          </a:p>
          <a:p>
            <a:pPr>
              <a:buNone/>
            </a:pPr>
            <a:r>
              <a:rPr lang="es-ES" sz="1600" b="1" dirty="0" smtClean="0"/>
              <a:t> Megaexit S.L. </a:t>
            </a:r>
          </a:p>
          <a:p>
            <a:pPr>
              <a:buNone/>
            </a:pPr>
            <a:r>
              <a:rPr lang="es-ES" sz="1600" b="1" dirty="0" smtClean="0">
                <a:hlinkClick r:id="rId7"/>
              </a:rPr>
              <a:t>www.megaexit.com</a:t>
            </a:r>
            <a:r>
              <a:rPr lang="pl-PL" sz="1600" b="1" dirty="0" smtClean="0"/>
              <a:t> </a:t>
            </a:r>
            <a:r>
              <a:rPr lang="es-ES" sz="1600" b="1" dirty="0" smtClean="0"/>
              <a:t> </a:t>
            </a:r>
          </a:p>
          <a:p>
            <a:pPr>
              <a:buNone/>
            </a:pPr>
            <a:r>
              <a:rPr lang="es-ES" sz="1600" b="1" dirty="0" smtClean="0"/>
              <a:t>Calle Baza 349 </a:t>
            </a:r>
          </a:p>
          <a:p>
            <a:pPr>
              <a:buNone/>
            </a:pPr>
            <a:r>
              <a:rPr lang="es-ES" sz="1600" b="1" dirty="0" smtClean="0"/>
              <a:t>18220 Albolote (Granada) </a:t>
            </a:r>
            <a:r>
              <a:rPr lang="es-ES" sz="1200" dirty="0" smtClean="0"/>
              <a:t>	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Miejsca 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936" y="152400"/>
            <a:ext cx="4176464" cy="12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125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pl-PL" sz="7200" b="1" dirty="0" smtClean="0">
                <a:latin typeface="Calibri" pitchFamily="34" charset="0"/>
              </a:rPr>
              <a:t>Uczestnicy proszeni są o :</a:t>
            </a:r>
            <a:r>
              <a:rPr lang="es-ES" sz="7200" b="1" dirty="0" smtClean="0">
                <a:latin typeface="Calibri" pitchFamily="34" charset="0"/>
              </a:rPr>
              <a:t> </a:t>
            </a:r>
            <a:endParaRPr lang="pl-PL" sz="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00" dirty="0" smtClean="0">
                <a:latin typeface="Calibri" pitchFamily="34" charset="0"/>
              </a:rPr>
              <a:t> </a:t>
            </a:r>
            <a:endParaRPr lang="pl-PL" sz="4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Wypełnienie ankiety dla Narodowej Agencji po zrealizowaniu praktyk zawodowych;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Wypełnianie ankiet otrzymanych w szkole;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Dostarczenie indywidualnego sprawozdania z pobytu na praktykach zawodowych </a:t>
            </a:r>
            <a:r>
              <a:rPr lang="pl-PL" sz="6400" u="sng" dirty="0" smtClean="0">
                <a:latin typeface="Calibri" pitchFamily="34" charset="0"/>
              </a:rPr>
              <a:t>w terminie jednego miesiąca  od zakończenia praktyki w Hiszpanii </a:t>
            </a:r>
            <a:r>
              <a:rPr lang="pl-PL" sz="6400" dirty="0" smtClean="0">
                <a:latin typeface="Calibri" pitchFamily="34" charset="0"/>
              </a:rPr>
              <a:t>(dodatkowe wytyczne);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Uczestnicy reprezentujący dany zawód, na podstawie materiałów, rozmów i obserwacji dokonywanych podczas praktyk, dokonają rozpoznania rynku przedsiębiorstw i analizy rozwoju danej gałęzi przemysłu informatycznego w Hiszpanii. Prezentacja ta zostanie przetłumaczona na język angielski (dodatkowe wytyczne);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Projekt graficzny koszulki, upowszechniający zrealizowany projekt stworzony przez uczestników mobilności;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Broszura o szkole w języku angielskim;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Pomoc przy aktualizowaniu strony </a:t>
            </a:r>
            <a:r>
              <a:rPr lang="pl-PL" sz="6400" dirty="0" err="1" smtClean="0">
                <a:latin typeface="Calibri" pitchFamily="34" charset="0"/>
              </a:rPr>
              <a:t>www</a:t>
            </a:r>
            <a:r>
              <a:rPr lang="pl-PL" sz="6400" dirty="0" smtClean="0">
                <a:latin typeface="Calibri" pitchFamily="34" charset="0"/>
              </a:rPr>
              <a:t> projektu;</a:t>
            </a:r>
          </a:p>
          <a:p>
            <a:pPr>
              <a:lnSpc>
                <a:spcPct val="150000"/>
              </a:lnSpc>
            </a:pPr>
            <a:r>
              <a:rPr lang="pl-PL" sz="6400" dirty="0" smtClean="0">
                <a:latin typeface="Calibri" pitchFamily="34" charset="0"/>
              </a:rPr>
              <a:t>Artykuły o praktykach zagranicznych na stronie szkoły i gazetce szkolnej „Półprzewodnik Elektryczny”.</a:t>
            </a:r>
          </a:p>
          <a:p>
            <a:pPr>
              <a:buNone/>
            </a:pPr>
            <a:endParaRPr lang="pl-PL" sz="5600" dirty="0" smtClean="0">
              <a:latin typeface="Calibri" pitchFamily="34" charset="0"/>
            </a:endParaRPr>
          </a:p>
          <a:p>
            <a:pPr>
              <a:buNone/>
            </a:pPr>
            <a:endParaRPr lang="pl-PL" sz="5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5600" dirty="0" smtClean="0">
                <a:latin typeface="Calibri" pitchFamily="34" charset="0"/>
              </a:rPr>
              <a:t> </a:t>
            </a:r>
            <a:endParaRPr lang="pl-PL" sz="56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1200" dirty="0" smtClean="0"/>
              <a:t> </a:t>
            </a:r>
            <a:endParaRPr lang="pl-PL" sz="1200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t-BR" sz="1200" b="1" dirty="0"/>
          </a:p>
          <a:p>
            <a:pPr>
              <a:buFont typeface="Wingdings" pitchFamily="2" charset="2"/>
              <a:buChar char="v"/>
            </a:pPr>
            <a:endParaRPr lang="pl-PL" sz="12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Miejsca 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88843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152400"/>
            <a:ext cx="4024064" cy="97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1256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pl-PL" sz="36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pl-PL" sz="3600" dirty="0" smtClean="0">
                <a:latin typeface="Calibri" pitchFamily="34" charset="0"/>
              </a:rPr>
              <a:t>Proszę o wcześniejsze informacje dotyczące chorób, przyjmowanych 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leków</a:t>
            </a:r>
            <a:r>
              <a:rPr lang="pl-PL" sz="3600" dirty="0" smtClean="0">
                <a:latin typeface="Calibri" pitchFamily="34" charset="0"/>
              </a:rPr>
              <a:t> oraz 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alergii</a:t>
            </a:r>
            <a:r>
              <a:rPr lang="pl-PL" sz="3600" dirty="0" smtClean="0">
                <a:latin typeface="Calibri" pitchFamily="34" charset="0"/>
              </a:rPr>
              <a:t> ucznia.</a:t>
            </a:r>
          </a:p>
          <a:p>
            <a:pPr algn="just">
              <a:buNone/>
            </a:pPr>
            <a:endParaRPr lang="pl-PL" sz="36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pl-PL" sz="3600" dirty="0" smtClean="0">
                <a:latin typeface="Calibri" pitchFamily="34" charset="0"/>
              </a:rPr>
              <a:t>Proszę przed wyjazdem upewnić się czy uczeń zabrał ze sobą 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dowód osobisty/paszport</a:t>
            </a:r>
            <a:r>
              <a:rPr lang="pl-PL" sz="3600" dirty="0" smtClean="0">
                <a:latin typeface="Calibri" pitchFamily="34" charset="0"/>
              </a:rPr>
              <a:t> oraz 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legitymację szkolną</a:t>
            </a:r>
            <a:r>
              <a:rPr lang="pl-PL" sz="3600" dirty="0" smtClean="0">
                <a:latin typeface="Calibri" pitchFamily="34" charset="0"/>
              </a:rPr>
              <a:t>.</a:t>
            </a:r>
          </a:p>
          <a:p>
            <a:pPr algn="just">
              <a:buNone/>
            </a:pPr>
            <a:endParaRPr lang="pl-PL" sz="36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pl-PL" sz="3600" dirty="0" smtClean="0">
                <a:latin typeface="Calibri" pitchFamily="34" charset="0"/>
              </a:rPr>
              <a:t>Dobrze jest zabrać ze sobą </a:t>
            </a:r>
            <a:r>
              <a:rPr lang="pl-PL" sz="3600" dirty="0" smtClean="0">
                <a:solidFill>
                  <a:srgbClr val="FF0000"/>
                </a:solidFill>
                <a:latin typeface="Calibri" pitchFamily="34" charset="0"/>
              </a:rPr>
              <a:t>paszport</a:t>
            </a:r>
            <a:r>
              <a:rPr lang="pl-PL" sz="3600" dirty="0" smtClean="0">
                <a:latin typeface="Calibri" pitchFamily="34" charset="0"/>
              </a:rPr>
              <a:t> jako drugi dokument.</a:t>
            </a:r>
          </a:p>
          <a:p>
            <a:pPr algn="just">
              <a:buNone/>
            </a:pPr>
            <a:endParaRPr lang="pl-PL" sz="3600" dirty="0" smtClean="0">
              <a:latin typeface="Calibri" pitchFamily="34" charset="0"/>
            </a:endParaRPr>
          </a:p>
          <a:p>
            <a:pPr>
              <a:buNone/>
            </a:pPr>
            <a:endParaRPr lang="pl-PL" sz="1200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l-PL" sz="1200" b="1" dirty="0" smtClean="0"/>
          </a:p>
          <a:p>
            <a:pPr marL="109728" indent="0">
              <a:buNone/>
            </a:pPr>
            <a:endParaRPr lang="pl-PL" sz="1200" b="1" dirty="0"/>
          </a:p>
          <a:p>
            <a:pPr marL="109728" indent="0">
              <a:buNone/>
            </a:pPr>
            <a:endParaRPr lang="pt-BR" sz="1200" b="1" dirty="0"/>
          </a:p>
          <a:p>
            <a:pPr>
              <a:buFont typeface="Wingdings" pitchFamily="2" charset="2"/>
              <a:buChar char="v"/>
            </a:pPr>
            <a:endParaRPr lang="pl-PL" sz="12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Miejsca 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88843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152400"/>
            <a:ext cx="4024064" cy="97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12241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2420888"/>
            <a:ext cx="8219256" cy="230425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dirty="0" smtClean="0"/>
              <a:t>P</a:t>
            </a:r>
            <a:r>
              <a:rPr lang="pl-PL" sz="2500" dirty="0" smtClean="0"/>
              <a:t>roszę, aby każdy z Was zabrał ze sobą opakowanie „Ptasiego Mleczka” albo „Michałków”.</a:t>
            </a:r>
          </a:p>
          <a:p>
            <a:pPr algn="ctr">
              <a:buNone/>
            </a:pPr>
            <a:r>
              <a:rPr lang="pl-PL" sz="6500" dirty="0" smtClean="0">
                <a:sym typeface="Wingdings" pitchFamily="2" charset="2"/>
              </a:rPr>
              <a:t> </a:t>
            </a:r>
            <a:endParaRPr lang="pl-PL" sz="65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Prośba</a:t>
            </a:r>
            <a:endParaRPr lang="pl-PL" dirty="0"/>
          </a:p>
        </p:txBody>
      </p:sp>
      <p:sp>
        <p:nvSpPr>
          <p:cNvPr id="1026" name="AutoShape 2" descr="Znalezione obrazy dla zapytania ptasie mleczko"/>
          <p:cNvSpPr>
            <a:spLocks noChangeAspect="1" noChangeArrowheads="1"/>
          </p:cNvSpPr>
          <p:nvPr/>
        </p:nvSpPr>
        <p:spPr bwMode="auto">
          <a:xfrm>
            <a:off x="155575" y="-2019300"/>
            <a:ext cx="4210050" cy="421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Znalezione obrazy dla zapytania ptasie mleczko"/>
          <p:cNvSpPr>
            <a:spLocks noChangeAspect="1" noChangeArrowheads="1"/>
          </p:cNvSpPr>
          <p:nvPr/>
        </p:nvSpPr>
        <p:spPr bwMode="auto">
          <a:xfrm>
            <a:off x="155575" y="-2019300"/>
            <a:ext cx="4210050" cy="421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 Dziękuję za uwagę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sz="2000" dirty="0" smtClean="0"/>
          </a:p>
          <a:p>
            <a:pPr algn="r">
              <a:buNone/>
            </a:pPr>
            <a:r>
              <a:rPr lang="pl-PL" sz="2000" dirty="0" smtClean="0"/>
              <a:t>Koordynator projektu</a:t>
            </a:r>
          </a:p>
          <a:p>
            <a:pPr algn="r">
              <a:buNone/>
            </a:pPr>
            <a:r>
              <a:rPr lang="pl-PL" sz="2000" dirty="0" smtClean="0"/>
              <a:t>Magdalena Radziszewska</a:t>
            </a:r>
          </a:p>
          <a:p>
            <a:pPr algn="r">
              <a:buNone/>
            </a:pPr>
            <a:r>
              <a:rPr lang="pl-PL" sz="2000" dirty="0" smtClean="0"/>
              <a:t>e-mail: </a:t>
            </a:r>
            <a:r>
              <a:rPr lang="pl-PL" sz="2000" dirty="0" err="1" smtClean="0">
                <a:cs typeface="Andalus" panose="02020603050405020304" pitchFamily="18" charset="-78"/>
                <a:hlinkClick r:id="rId2"/>
              </a:rPr>
              <a:t>m.radziszewska@zse.biaman.pl</a:t>
            </a:r>
            <a:r>
              <a:rPr lang="pl-PL" sz="2000" dirty="0" smtClean="0">
                <a:cs typeface="Andalus" panose="02020603050405020304" pitchFamily="18" charset="-78"/>
              </a:rPr>
              <a:t>  </a:t>
            </a:r>
          </a:p>
          <a:p>
            <a:pPr algn="r">
              <a:buNone/>
            </a:pPr>
            <a:r>
              <a:rPr lang="pl-PL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ndalus" panose="02020603050405020304" pitchFamily="18" charset="-78"/>
                <a:hlinkClick r:id="rId3"/>
              </a:rPr>
              <a:t>erasmuszse</a:t>
            </a:r>
            <a:r>
              <a:rPr lang="pl-PL" sz="20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ndalus" panose="02020603050405020304" pitchFamily="18" charset="-78"/>
                <a:hlinkClick r:id="rId3"/>
              </a:rPr>
              <a:t>@gmail.com</a:t>
            </a:r>
            <a:r>
              <a:rPr lang="pl-PL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 </a:t>
            </a:r>
          </a:p>
          <a:p>
            <a:pPr algn="r">
              <a:buNone/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hjjh</a:t>
            </a:r>
            <a:endParaRPr lang="pl-PL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936" y="15240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0" y="1196752"/>
            <a:ext cx="8784976" cy="459797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000" b="1" dirty="0" smtClean="0">
                <a:latin typeface="Calibri" pitchFamily="34" charset="0"/>
              </a:rPr>
              <a:t>Program edukacyjny Unii Europejskiej</a:t>
            </a:r>
          </a:p>
          <a:p>
            <a:pPr algn="just"/>
            <a:r>
              <a:rPr lang="pl-PL" sz="1700" b="1" dirty="0" smtClean="0">
                <a:latin typeface="Calibri" pitchFamily="34" charset="0"/>
              </a:rPr>
              <a:t>O Programie</a:t>
            </a:r>
          </a:p>
          <a:p>
            <a:pPr algn="just">
              <a:buNone/>
            </a:pPr>
            <a:r>
              <a:rPr lang="pl-PL" sz="1700" dirty="0" smtClean="0">
                <a:latin typeface="Calibri" pitchFamily="34" charset="0"/>
              </a:rPr>
              <a:t>Program Erasmus+ wszedł w życie 1 stycznia 2014 r. i zastąpił dotychczasowe programy:  „Uczenie się przez całe życie”. Realizacja programu zaplanowana jest na siedem lat, czyli do roku 2020.</a:t>
            </a:r>
          </a:p>
          <a:p>
            <a:pPr algn="just"/>
            <a:r>
              <a:rPr lang="pl-PL" sz="1700" b="1" dirty="0" smtClean="0">
                <a:latin typeface="Calibri" pitchFamily="34" charset="0"/>
              </a:rPr>
              <a:t>Założenia</a:t>
            </a:r>
          </a:p>
          <a:p>
            <a:pPr algn="just">
              <a:buNone/>
            </a:pPr>
            <a:r>
              <a:rPr lang="pl-PL" sz="1700" dirty="0" smtClean="0">
                <a:latin typeface="Calibri" pitchFamily="34" charset="0"/>
              </a:rPr>
              <a:t>Program Erasmus+ oferuje wsparcie finansowe dla instytucji i organizacji działających w obszarze edukacji i szkoleń, młodzieży oraz sportu w Europie. Program ma się przyczyniać do rozwijania umiejętności jego uczestników oraz zwiększania ich szans na zatrudnienie, a także modernizacji systemów edukacji, szkoleń i wspierania młodzieży.</a:t>
            </a:r>
          </a:p>
          <a:p>
            <a:pPr algn="just"/>
            <a:r>
              <a:rPr lang="pl-PL" sz="1700" b="1" dirty="0" smtClean="0">
                <a:latin typeface="Calibri" pitchFamily="34" charset="0"/>
              </a:rPr>
              <a:t>Priorytety</a:t>
            </a:r>
          </a:p>
          <a:p>
            <a:pPr algn="just">
              <a:buNone/>
            </a:pPr>
            <a:r>
              <a:rPr lang="pl-PL" sz="1700" dirty="0" smtClean="0">
                <a:latin typeface="Calibri" pitchFamily="34" charset="0"/>
              </a:rPr>
              <a:t>W praktyce program Erasmus+ umożliwia zagraniczną mobilność – wyjazdy w celach edukacyjnych (np. podjęcia studiów, odbycia praktyki, szkoleń lub zaangażowania się w wolontariat) uczniów, studentów, kadry edukacyjnej i pracowników młodzieżowych oraz wspiera budowę partnerstwa pomiędzy uniwersytetami, szkołami wyższymi i średnimi, przedsiębiorstwami i organizacjami non-profit  na rzecz wzmacniania innowacyjności i budowania wiedzy.</a:t>
            </a:r>
          </a:p>
          <a:p>
            <a:pPr algn="just"/>
            <a:endParaRPr lang="pl-PL" sz="1200" dirty="0"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7140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481328"/>
            <a:ext cx="8712968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sz="2600" b="1" dirty="0" smtClean="0">
                <a:latin typeface="Calibri" pitchFamily="34" charset="0"/>
              </a:rPr>
              <a:t>Informacje o partnerze:</a:t>
            </a:r>
          </a:p>
          <a:p>
            <a:pPr algn="just">
              <a:buNone/>
            </a:pPr>
            <a:r>
              <a:rPr lang="pl-PL" sz="1800" b="1" dirty="0" err="1" smtClean="0">
                <a:latin typeface="Calibri" pitchFamily="34" charset="0"/>
              </a:rPr>
              <a:t>Celei</a:t>
            </a:r>
            <a:r>
              <a:rPr lang="pl-PL" sz="1800" b="1" dirty="0" smtClean="0">
                <a:latin typeface="Calibri" pitchFamily="34" charset="0"/>
              </a:rPr>
              <a:t> </a:t>
            </a:r>
            <a:r>
              <a:rPr lang="pl-PL" sz="1800" dirty="0" smtClean="0">
                <a:latin typeface="Calibri" pitchFamily="34" charset="0"/>
              </a:rPr>
              <a:t>jest hiszpańską szkołą  językową </a:t>
            </a:r>
          </a:p>
          <a:p>
            <a:pPr algn="just">
              <a:buNone/>
            </a:pPr>
            <a:r>
              <a:rPr lang="pl-PL" sz="1800" b="1" dirty="0" err="1" smtClean="0">
                <a:latin typeface="Calibri" pitchFamily="34" charset="0"/>
              </a:rPr>
              <a:t>Celei</a:t>
            </a:r>
            <a:r>
              <a:rPr lang="pl-PL" sz="1800" dirty="0" smtClean="0">
                <a:latin typeface="Calibri" pitchFamily="34" charset="0"/>
              </a:rPr>
              <a:t> przygotowuje studentów zagranicznych do  innowacyjnej, kreatywnej  i udanej kariery zawodowej poprzez oferowane przez siebie programy edukacyjne, szkolenia i programy wymiany. Przygotowuje także młodzież do nauki na hiszpańskich uniwersytetach.</a:t>
            </a:r>
          </a:p>
          <a:p>
            <a:pPr algn="just">
              <a:buNone/>
            </a:pPr>
            <a:r>
              <a:rPr lang="pl-PL" sz="1800" b="1" dirty="0" err="1" smtClean="0">
                <a:latin typeface="Calibri" pitchFamily="34" charset="0"/>
              </a:rPr>
              <a:t>Celei</a:t>
            </a:r>
            <a:r>
              <a:rPr lang="pl-PL" sz="1800" dirty="0" smtClean="0">
                <a:latin typeface="Calibri" pitchFamily="34" charset="0"/>
              </a:rPr>
              <a:t> jako jednostka edukacyjna organizuje i pośredniczy w projektach mobilności programu Erasmus+. Organizuje przygotowanie do mobilności oraz realizuje je. Posiada doświadczenie w organizacji projektów dotyczących praktyk zawodowych dla uczniów zarówno w szkołach jak i firmach. Prowadzi szkolenia dla nauczycieli i innych profesjonalistów włącznie z wizytami studyjnymi. W ramach swoich usług kompleksowo organizuje zakwaterowanie, wyżywienie, transport, zarządzanie dokumentacją projektu, lekcje języka hiszpańskiego, program kulturowy. Do tej pory zorganizowała liczne projekty praktyk zawodowych w zakresie: informatyki, elektryki, elektroniki, mechatroniki  itp.</a:t>
            </a:r>
          </a:p>
          <a:p>
            <a:pPr algn="just">
              <a:buNone/>
            </a:pPr>
            <a:r>
              <a:rPr lang="pl-PL" sz="2200" b="1" dirty="0" smtClean="0">
                <a:latin typeface="Calibri" pitchFamily="34" charset="0"/>
              </a:rPr>
              <a:t>Koordynatorem projektu ze strony firmy jest Aneta Sikora</a:t>
            </a:r>
          </a:p>
          <a:p>
            <a:pPr algn="just">
              <a:buNone/>
            </a:pPr>
            <a:r>
              <a:rPr lang="pl-PL" sz="2200" b="1" dirty="0" smtClean="0">
                <a:latin typeface="Calibri" pitchFamily="34" charset="0"/>
              </a:rPr>
              <a:t>Nr tel. +34 958 295 954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5" name="Obraz 4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14117828_1214995365217535_736494936202091179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901952"/>
            <a:ext cx="2172072" cy="1956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sz="2800" b="1" dirty="0" smtClean="0">
                <a:latin typeface="Calibri" pitchFamily="34" charset="0"/>
              </a:rPr>
              <a:t>ORGANIZACJA PODRÓŻY</a:t>
            </a:r>
          </a:p>
          <a:p>
            <a:pPr>
              <a:buFont typeface="Wingdings" pitchFamily="2" charset="2"/>
              <a:buChar char="v"/>
            </a:pPr>
            <a:endParaRPr lang="pl-PL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Odprawa i karty pokładowe </a:t>
            </a: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Wypłata kieszonkowego przed wylotem</a:t>
            </a: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Bilety autobusowe</a:t>
            </a: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Rozmiary bagażu podręcznego jedna torba o wadze do 8 kg i maksymalnych wymiarach 55 x 40 x 23 cm - Przekroczenie dozwolonego limitu bagażu podręcznego podlegać będzie dodatkowej opłacie</a:t>
            </a: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Dodatkowo, w ramach ceny biletu, jako bagaż podręczny pasażer może zabrać ze sobą: torebkę damską lub torbę męską lub laptopa (wymiary 40 cm x 35 cm x 12 cm)</a:t>
            </a: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Bagaż główny 1 sztuka do 23 kg</a:t>
            </a: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Wymiary jednej sztuki bagażu nie mogą przekroczyć 158 cm (suma wymiarów)</a:t>
            </a:r>
          </a:p>
          <a:p>
            <a:pPr>
              <a:buFont typeface="Wingdings" pitchFamily="2" charset="2"/>
              <a:buChar char="v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W przypadku bagażu, który przekracza obowiązujący bezpłatny limit (ilość sztuk lub wymiary) pobierane będą opłaty za nadbagaż.</a:t>
            </a:r>
          </a:p>
          <a:p>
            <a:pPr>
              <a:buFont typeface="Wingdings" pitchFamily="2" charset="2"/>
              <a:buChar char="v"/>
            </a:pPr>
            <a:endParaRPr lang="pl-PL" sz="20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4716016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4"/>
              </a:rPr>
              <a:t>http://www.lot.com/pl/pl/bagaz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sz="2800" b="1" dirty="0" smtClean="0">
                <a:latin typeface="Calibri" pitchFamily="34" charset="0"/>
              </a:rPr>
              <a:t>PRZEWÓZ PŁYNÓW</a:t>
            </a:r>
          </a:p>
          <a:p>
            <a:pPr>
              <a:buFont typeface="Wingdings" pitchFamily="2" charset="2"/>
              <a:buChar char="v"/>
            </a:pPr>
            <a:endParaRPr lang="pl-PL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pl-PL" sz="2000" dirty="0" smtClean="0"/>
              <a:t>Na pokład samolotu wolno zabierać płyny jedynie w ograniczonych ilościach. </a:t>
            </a:r>
          </a:p>
          <a:p>
            <a:pPr>
              <a:buNone/>
            </a:pPr>
            <a:r>
              <a:rPr lang="pl-PL" sz="2000" b="1" dirty="0" smtClean="0"/>
              <a:t>Definicja substancji płynnych obejmuje </a:t>
            </a:r>
            <a:r>
              <a:rPr lang="pl-PL" sz="2000" b="1" dirty="0" err="1" smtClean="0"/>
              <a:t>m.in</a:t>
            </a:r>
            <a:r>
              <a:rPr lang="pl-PL" sz="2000" b="1" dirty="0" smtClean="0"/>
              <a:t>:</a:t>
            </a:r>
            <a:r>
              <a:rPr lang="pl-PL" sz="2000" dirty="0" smtClean="0"/>
              <a:t> perfumy,</a:t>
            </a:r>
          </a:p>
          <a:p>
            <a:r>
              <a:rPr lang="pl-PL" sz="2000" dirty="0" smtClean="0"/>
              <a:t>żele (np. do włosów, kąpieli),</a:t>
            </a:r>
          </a:p>
          <a:p>
            <a:r>
              <a:rPr lang="pl-PL" sz="2000" dirty="0" smtClean="0"/>
              <a:t>pasty,</a:t>
            </a:r>
          </a:p>
          <a:p>
            <a:r>
              <a:rPr lang="pl-PL" sz="2000" dirty="0" smtClean="0"/>
              <a:t>kosmetyki w płynnej formie (błyszczyk, podkład, tusz do rzęs),</a:t>
            </a:r>
          </a:p>
          <a:p>
            <a:r>
              <a:rPr lang="pl-PL" sz="2000" dirty="0" smtClean="0"/>
              <a:t>kremy, odżywki i oliwki,</a:t>
            </a:r>
          </a:p>
          <a:p>
            <a:r>
              <a:rPr lang="pl-PL" sz="2000" dirty="0" smtClean="0"/>
              <a:t>spraye,</a:t>
            </a:r>
          </a:p>
          <a:p>
            <a:r>
              <a:rPr lang="pl-PL" sz="2000" dirty="0" smtClean="0"/>
              <a:t>substancje płynne pod ciśnieniem (np. żele do golenia, dezodoranty),</a:t>
            </a:r>
          </a:p>
          <a:p>
            <a:r>
              <a:rPr lang="pl-PL" sz="2000" dirty="0" smtClean="0"/>
              <a:t>wodę i inne napoje, zupy, syropy,</a:t>
            </a:r>
          </a:p>
          <a:p>
            <a:r>
              <a:rPr lang="pl-PL" sz="2000" dirty="0" smtClean="0"/>
              <a:t>inne substancje o podobnej konsystencji.</a:t>
            </a:r>
          </a:p>
          <a:p>
            <a:pPr>
              <a:buNone/>
            </a:pPr>
            <a:r>
              <a:rPr lang="pl-PL" sz="2000" b="1" dirty="0" smtClean="0"/>
              <a:t>Pojemniki z płynami i podobnymi produktami mogą mieć pojemność do</a:t>
            </a:r>
          </a:p>
          <a:p>
            <a:pPr>
              <a:buNone/>
            </a:pPr>
            <a:r>
              <a:rPr lang="pl-PL" sz="2000" b="1" dirty="0" smtClean="0"/>
              <a:t>100 ml każdy (obowiązuje maksymalna pojemność podana na nadruku</a:t>
            </a:r>
          </a:p>
          <a:p>
            <a:pPr>
              <a:buNone/>
            </a:pPr>
            <a:r>
              <a:rPr lang="pl-PL" sz="2000" b="1" dirty="0" smtClean="0"/>
              <a:t>opakowania). Wszystkie pojemniki z płynami powinny zmieścić się w</a:t>
            </a:r>
          </a:p>
          <a:p>
            <a:pPr>
              <a:buNone/>
            </a:pPr>
            <a:r>
              <a:rPr lang="pl-PL" sz="2000" b="1" dirty="0" smtClean="0"/>
              <a:t>plastikowej torebce nieprzekraczającej pojemności 1 litra.</a:t>
            </a:r>
          </a:p>
          <a:p>
            <a:pPr>
              <a:buFont typeface="Wingdings" pitchFamily="2" charset="2"/>
              <a:buChar char="v"/>
            </a:pPr>
            <a:endParaRPr lang="pl-PL" sz="20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 smtClean="0"/>
              <a:t>Miejscem praktyk i pobytu jest Granada </a:t>
            </a:r>
          </a:p>
          <a:p>
            <a:pPr algn="just"/>
            <a:r>
              <a:rPr lang="pl-PL" sz="1800" dirty="0" smtClean="0"/>
              <a:t>Liczy ok. 235 tys. mieszkańców </a:t>
            </a:r>
          </a:p>
          <a:p>
            <a:pPr algn="just"/>
            <a:r>
              <a:rPr lang="pl-PL" sz="1800" dirty="0" smtClean="0"/>
              <a:t>Słynna z pięknego położenia, licznych zabytków i niezapomnianych krajobrazów. Szczególny urok Grenady polega na tym, że w ciągu kilku godzin można jeździć na nartach w górach </a:t>
            </a:r>
            <a:r>
              <a:rPr lang="pl-PL" sz="1800" dirty="0" smtClean="0">
                <a:hlinkClick r:id="rId2" tooltip="Sierra Nevada (Hiszpania)"/>
              </a:rPr>
              <a:t>Sierra Nevada</a:t>
            </a:r>
            <a:r>
              <a:rPr lang="pl-PL" sz="1800" dirty="0" smtClean="0"/>
              <a:t>, a potem kąpać się w Morzu Śródziemnym na </a:t>
            </a:r>
            <a:r>
              <a:rPr lang="pl-PL" sz="1800" dirty="0" err="1" smtClean="0">
                <a:hlinkClick r:id="rId3" tooltip="Costa del Sol"/>
              </a:rPr>
              <a:t>Costa</a:t>
            </a:r>
            <a:r>
              <a:rPr lang="pl-PL" sz="1800" dirty="0" smtClean="0">
                <a:hlinkClick r:id="rId3" tooltip="Costa del Sol"/>
              </a:rPr>
              <a:t> del Sol</a:t>
            </a:r>
            <a:r>
              <a:rPr lang="pl-PL" sz="1800" dirty="0" smtClean="0"/>
              <a:t>, oddalonym o ok. 70 </a:t>
            </a:r>
            <a:r>
              <a:rPr lang="pl-PL" sz="1800" dirty="0" err="1" smtClean="0"/>
              <a:t>km</a:t>
            </a:r>
            <a:r>
              <a:rPr lang="pl-PL" sz="1800" dirty="0" smtClean="0"/>
              <a:t>.</a:t>
            </a:r>
          </a:p>
          <a:p>
            <a:endParaRPr lang="pl-PL" sz="1800" dirty="0"/>
          </a:p>
        </p:txBody>
      </p:sp>
      <p:pic>
        <p:nvPicPr>
          <p:cNvPr id="4" name="Obraz 3" descr="C:\Users\magda\AppData\Local\Temp\Rar$DIa0.533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417646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magda\Desktop\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60648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300px-Katedra_w_Grenadz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717031"/>
            <a:ext cx="3384376" cy="2955689"/>
          </a:xfrm>
          <a:prstGeom prst="rect">
            <a:avLst/>
          </a:prstGeom>
        </p:spPr>
      </p:pic>
      <p:pic>
        <p:nvPicPr>
          <p:cNvPr id="9" name="Obraz 8" descr="585534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3429000"/>
            <a:ext cx="420052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264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321"/>
            <a:ext cx="9144000" cy="50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 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26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5"/>
            <a:ext cx="9144000" cy="50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2059</TotalTime>
  <Words>1026</Words>
  <Application>Microsoft Office PowerPoint</Application>
  <PresentationFormat>Pokaz na ekranie (4:3)</PresentationFormat>
  <Paragraphs>233</Paragraphs>
  <Slides>28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Hol</vt:lpstr>
      <vt:lpstr>Slajd 1</vt:lpstr>
      <vt:lpstr> 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Hostal Atenas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Miejsca </vt:lpstr>
      <vt:lpstr>Miejsca </vt:lpstr>
      <vt:lpstr>Miejsca </vt:lpstr>
      <vt:lpstr>Prośba</vt:lpstr>
      <vt:lpstr>hjjh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</dc:creator>
  <cp:lastModifiedBy>Magda</cp:lastModifiedBy>
  <cp:revision>179</cp:revision>
  <dcterms:created xsi:type="dcterms:W3CDTF">2016-09-01T12:39:40Z</dcterms:created>
  <dcterms:modified xsi:type="dcterms:W3CDTF">2018-01-19T08:42:12Z</dcterms:modified>
</cp:coreProperties>
</file>