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4" r:id="rId3"/>
    <p:sldId id="265" r:id="rId4"/>
    <p:sldId id="266" r:id="rId5"/>
    <p:sldId id="267" r:id="rId6"/>
    <p:sldId id="313" r:id="rId7"/>
    <p:sldId id="268" r:id="rId8"/>
    <p:sldId id="301" r:id="rId9"/>
    <p:sldId id="300" r:id="rId10"/>
    <p:sldId id="299" r:id="rId11"/>
    <p:sldId id="304" r:id="rId12"/>
    <p:sldId id="314" r:id="rId13"/>
    <p:sldId id="294" r:id="rId14"/>
    <p:sldId id="295" r:id="rId15"/>
    <p:sldId id="315" r:id="rId16"/>
    <p:sldId id="316" r:id="rId17"/>
    <p:sldId id="319" r:id="rId18"/>
    <p:sldId id="317" r:id="rId19"/>
    <p:sldId id="318" r:id="rId20"/>
    <p:sldId id="270" r:id="rId21"/>
    <p:sldId id="271" r:id="rId22"/>
    <p:sldId id="272" r:id="rId23"/>
    <p:sldId id="310" r:id="rId24"/>
    <p:sldId id="273" r:id="rId25"/>
    <p:sldId id="274" r:id="rId26"/>
    <p:sldId id="275" r:id="rId27"/>
    <p:sldId id="290" r:id="rId28"/>
    <p:sldId id="292" r:id="rId29"/>
    <p:sldId id="320" r:id="rId30"/>
    <p:sldId id="321" r:id="rId31"/>
    <p:sldId id="312" r:id="rId32"/>
    <p:sldId id="29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0136-8531-4FD9-9A79-8EBA73750930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7FDCE-1DFB-465D-8CE0-EE443C5323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199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FDCE-1DFB-465D-8CE0-EE443C5323DA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2017-09-15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fz-bialystok.pl/dla-pacjenta/leczenie-poza-granicami-kraju/europejska-karta-ubezpieczenia-zdrowotne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l.wikipedia.org/wiki/Portugal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136904" cy="28083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/>
              <a:t> </a:t>
            </a:r>
          </a:p>
          <a:p>
            <a:pPr algn="ctr"/>
            <a:r>
              <a:rPr lang="pl-PL" dirty="0" smtClean="0">
                <a:latin typeface="Calibri" pitchFamily="34" charset="0"/>
              </a:rPr>
              <a:t>Projekt </a:t>
            </a:r>
            <a:r>
              <a:rPr lang="pl-PL" dirty="0" smtClean="0">
                <a:latin typeface="Calibri" pitchFamily="34" charset="0"/>
              </a:rPr>
              <a:t>„Technicy i nauczyciele ZSE na arenie międzynarodowej”</a:t>
            </a:r>
            <a:endParaRPr lang="pl-PL" dirty="0">
              <a:latin typeface="Calibri" pitchFamily="34" charset="0"/>
            </a:endParaRPr>
          </a:p>
          <a:p>
            <a:pPr algn="ctr"/>
            <a:r>
              <a:rPr lang="pl-PL" dirty="0">
                <a:latin typeface="Calibri" pitchFamily="34" charset="0"/>
              </a:rPr>
              <a:t>w ramach PROGRAMU ERASMUS +</a:t>
            </a:r>
          </a:p>
          <a:p>
            <a:pPr algn="ctr"/>
            <a:r>
              <a:rPr lang="pl-PL" dirty="0">
                <a:latin typeface="Calibri" pitchFamily="34" charset="0"/>
              </a:rPr>
              <a:t>Kształcenie i szkolenia zawodowe/akcja 1 Mobilność Edukacyjna Mobilność uczniów</a:t>
            </a:r>
          </a:p>
          <a:p>
            <a:pPr algn="ctr"/>
            <a:r>
              <a:rPr lang="pl-PL" dirty="0">
                <a:latin typeface="Calibri" pitchFamily="34" charset="0"/>
              </a:rPr>
              <a:t>realizowany przez FUNDACJĘ ROZWOJU SYSTEMU EDUKACJI</a:t>
            </a:r>
          </a:p>
          <a:p>
            <a:pPr algn="ctr"/>
            <a:r>
              <a:rPr lang="pl-PL" dirty="0" smtClean="0">
                <a:latin typeface="Calibri" pitchFamily="34" charset="0"/>
              </a:rPr>
              <a:t>Współfinansowany ze </a:t>
            </a:r>
            <a:r>
              <a:rPr lang="pl-PL" dirty="0">
                <a:latin typeface="Calibri" pitchFamily="34" charset="0"/>
              </a:rPr>
              <a:t>środków UNII EUROPEJSKIEJ</a:t>
            </a:r>
          </a:p>
          <a:p>
            <a:pPr algn="ctr"/>
            <a:r>
              <a:rPr lang="pl-PL" dirty="0">
                <a:latin typeface="Calibri" pitchFamily="34" charset="0"/>
              </a:rPr>
              <a:t>nr projektu: </a:t>
            </a:r>
            <a:r>
              <a:rPr lang="pl-PL" dirty="0" smtClean="0">
                <a:latin typeface="Calibri" pitchFamily="34" charset="0"/>
              </a:rPr>
              <a:t>2017-1-PL01-KA102-036958</a:t>
            </a:r>
            <a:endParaRPr lang="pl-PL" dirty="0">
              <a:latin typeface="Calibri" pitchFamily="34" charset="0"/>
            </a:endParaRP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44076" cy="22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016224" cy="15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5841" name="Picture 1" descr="C:\Documents and Settings\ZSE\Pulpit\brag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208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4817" name="Picture 1" descr="C:\Documents and Settings\ZSE\Pulpit\Brag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676875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/>
              <a:t>Grupa mieszkać będzie w Hotelu ESTACAO</a:t>
            </a:r>
            <a:endParaRPr lang="pl-PL" sz="1800" dirty="0" smtClean="0"/>
          </a:p>
          <a:p>
            <a:r>
              <a:rPr lang="pl-PL" sz="1200" dirty="0" smtClean="0"/>
              <a:t>Pokoje 2 lub 3-osobowe, z łazienką</a:t>
            </a:r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C:\Documents and Settings\ZSE\Pulpit\HI351351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163" y="2204864"/>
            <a:ext cx="6543675" cy="341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Hotel ESTACAO</a:t>
            </a:r>
            <a:endParaRPr lang="pl-PL" dirty="0"/>
          </a:p>
        </p:txBody>
      </p:sp>
      <p:pic>
        <p:nvPicPr>
          <p:cNvPr id="32769" name="Picture 1" descr="C:\Documents and Settings\ZSE\Pulpit\HI35135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238250"/>
            <a:ext cx="778192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1745" name="Picture 1" descr="C:\Documents and Settings\ZSE\Pulpit\HI35135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4" y="620688"/>
            <a:ext cx="7102549" cy="499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9395" name="Picture 3" descr="C:\Documents and Settings\ZSE\Pulpit\esta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2" y="548680"/>
            <a:ext cx="6848475" cy="5119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0418" name="Picture 2" descr="C:\Documents and Settings\ZSE\Pulpit\HI351351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344816" cy="4855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1442" name="Picture 2" descr="C:\Documents and Settings\ZSE\Pulpit\HI35135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476672"/>
            <a:ext cx="6944245" cy="514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2466" name="Picture 2" descr="C:\Documents and Settings\ZSE\Pulpit\HI35135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4" y="476672"/>
            <a:ext cx="7318573" cy="514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3490" name="Picture 2" descr="C:\Documents and Settings\ZSE\Pulpit\HI351351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548680"/>
            <a:ext cx="7016253" cy="5071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Terminy wyjazdów na praktyki: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.10.2017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14.10.2017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Opiekunowie uczniów: 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Pani Anna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Niczyporuk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Pan Krzysztof Szerszeń </a:t>
            </a:r>
            <a:endParaRPr lang="pl-PL" sz="32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32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Calibri" pitchFamily="34" charset="0"/>
              </a:rPr>
              <a:t>Grupa ma zapewnione pełne wyżywienie ( 3 posiłki dziennie)                 </a:t>
            </a:r>
            <a:endParaRPr lang="pl-PL" sz="24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Restauracja </a:t>
            </a:r>
            <a:r>
              <a:rPr lang="pl-PL" dirty="0" err="1" smtClean="0"/>
              <a:t>Eresco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C:\Documents and Settings\ZSE\Pulpit\HI351351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04864"/>
            <a:ext cx="6840760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latin typeface="Calibri" pitchFamily="34" charset="0"/>
              </a:rPr>
              <a:t>Uczestnikom projektu zostaje zapewniony kompleksowy nadzór nad przebiegiem praktyk:</a:t>
            </a:r>
          </a:p>
          <a:p>
            <a:r>
              <a:rPr lang="pl-PL" dirty="0" smtClean="0">
                <a:latin typeface="Calibri" pitchFamily="34" charset="0"/>
              </a:rPr>
              <a:t>Koordynator ze strony </a:t>
            </a:r>
            <a:r>
              <a:rPr lang="pl-PL" dirty="0" smtClean="0">
                <a:latin typeface="Calibri" pitchFamily="34" charset="0"/>
              </a:rPr>
              <a:t>portugalskiej </a:t>
            </a:r>
            <a:r>
              <a:rPr lang="pl-PL" dirty="0" smtClean="0">
                <a:latin typeface="Calibri" pitchFamily="34" charset="0"/>
              </a:rPr>
              <a:t>zapewni niezbędne informacje dot. pobytu, zakładów, 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</a:t>
            </a:r>
            <a:r>
              <a:rPr lang="pl-PL" dirty="0" smtClean="0">
                <a:latin typeface="Calibri" pitchFamily="34" charset="0"/>
              </a:rPr>
              <a:t>których odbywać się będą praktyki, lokalnego transportu, miejscowego życia, a także numerów alarmowych.</a:t>
            </a:r>
          </a:p>
          <a:p>
            <a:r>
              <a:rPr lang="pl-PL" dirty="0" smtClean="0">
                <a:latin typeface="Calibri" pitchFamily="34" charset="0"/>
              </a:rPr>
              <a:t>Regularny monitoring oraz wizyty ewaluacyjne w miejscu pracy praktykanta</a:t>
            </a:r>
            <a:r>
              <a:rPr lang="pl-PL" dirty="0" smtClean="0">
                <a:latin typeface="Calibri" pitchFamily="34" charset="0"/>
              </a:rPr>
              <a:t>.</a:t>
            </a:r>
            <a:endParaRPr lang="pl-PL" dirty="0" smtClean="0"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 algn="just"/>
            <a:r>
              <a:rPr lang="pl-PL" sz="1600" b="1" dirty="0" smtClean="0">
                <a:latin typeface="Calibri" pitchFamily="34" charset="0"/>
              </a:rPr>
              <a:t>Uczestnikom projektu zostaje zapewnione przygotowanie pedagogiczne, językowe i kulturowe przed wyjazdem praktyk:</a:t>
            </a:r>
            <a:endParaRPr lang="pl-PL" sz="16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1700" dirty="0" smtClean="0">
                <a:latin typeface="Calibri" pitchFamily="34" charset="0"/>
              </a:rPr>
              <a:t>17-godzinne przygotowanie z podstaw języka </a:t>
            </a:r>
            <a:r>
              <a:rPr lang="pl-PL" sz="1700" dirty="0" smtClean="0">
                <a:latin typeface="Calibri" pitchFamily="34" charset="0"/>
              </a:rPr>
              <a:t>portugalskiego</a:t>
            </a:r>
            <a:r>
              <a:rPr lang="pl-PL" sz="1700" dirty="0" smtClean="0">
                <a:latin typeface="Calibri" pitchFamily="34" charset="0"/>
              </a:rPr>
              <a:t> </a:t>
            </a:r>
            <a:br>
              <a:rPr lang="pl-PL" sz="1700" dirty="0" smtClean="0">
                <a:latin typeface="Calibri" pitchFamily="34" charset="0"/>
              </a:rPr>
            </a:br>
            <a:r>
              <a:rPr lang="pl-PL" sz="1700" dirty="0" smtClean="0">
                <a:latin typeface="Calibri" pitchFamily="34" charset="0"/>
              </a:rPr>
              <a:t>(zapewnione materiały do nauki języka);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1700" dirty="0" smtClean="0">
                <a:latin typeface="Calibri" pitchFamily="34" charset="0"/>
              </a:rPr>
              <a:t>1-godzinne przygotowanie kulturowe przeprowadzone przez nauczycielkę języka portugalskiego;</a:t>
            </a:r>
            <a:endParaRPr lang="pl-PL" sz="17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1700" dirty="0" smtClean="0">
                <a:latin typeface="Calibri" pitchFamily="34" charset="0"/>
              </a:rPr>
              <a:t>10</a:t>
            </a:r>
            <a:r>
              <a:rPr lang="pl-PL" sz="1700" dirty="0" smtClean="0">
                <a:latin typeface="Calibri" pitchFamily="34" charset="0"/>
              </a:rPr>
              <a:t>-godzinne przygotowanie w języku angielskim dotyczące wyrażeń branżowych- podczas zajęć pozalekcyjnych;</a:t>
            </a:r>
          </a:p>
          <a:p>
            <a:pPr algn="just">
              <a:buFont typeface="Wingdings" pitchFamily="2" charset="2"/>
              <a:buChar char="v"/>
            </a:pPr>
            <a:r>
              <a:rPr lang="pl-PL" sz="1700" dirty="0" smtClean="0">
                <a:latin typeface="Calibri" pitchFamily="34" charset="0"/>
              </a:rPr>
              <a:t>Słowniki polsko-angielski dostępny będzie na platformie </a:t>
            </a:r>
            <a:r>
              <a:rPr lang="pl-PL" sz="1700" dirty="0" err="1" smtClean="0">
                <a:latin typeface="Calibri" pitchFamily="34" charset="0"/>
              </a:rPr>
              <a:t>moodle</a:t>
            </a:r>
            <a:r>
              <a:rPr lang="pl-PL" sz="1700" dirty="0" smtClean="0">
                <a:latin typeface="Calibri" pitchFamily="34" charset="0"/>
              </a:rPr>
              <a:t>- rejestracja na platformie;</a:t>
            </a:r>
          </a:p>
          <a:p>
            <a:pPr algn="just">
              <a:buFont typeface="Wingdings" pitchFamily="2" charset="2"/>
              <a:buChar char="v"/>
            </a:pPr>
            <a:r>
              <a:rPr lang="pl-PL" sz="1700" dirty="0" smtClean="0">
                <a:latin typeface="Calibri" pitchFamily="34" charset="0"/>
              </a:rPr>
              <a:t>2-godzinne przygotowanie pedagogiczne dotyczące wyjazdu, pracy za granicą i przełamywania barier językowo-kulturowych, przeszkolenia pod względem bezpieczeństwa w trakcie podróży</a:t>
            </a:r>
            <a:br>
              <a:rPr lang="pl-PL" sz="1700" dirty="0" smtClean="0">
                <a:latin typeface="Calibri" pitchFamily="34" charset="0"/>
              </a:rPr>
            </a:br>
            <a:r>
              <a:rPr lang="pl-PL" sz="1700" dirty="0" smtClean="0">
                <a:latin typeface="Calibri" pitchFamily="34" charset="0"/>
              </a:rPr>
              <a:t> i pobytu, procedury postępowania w sytuacjach trudnych. Uczestnicy otrzymają karty informacyjne zawierające m.in. dane teleadresowe i szczegółowy harmonogram wyjazdu;</a:t>
            </a:r>
          </a:p>
          <a:p>
            <a:pPr algn="just">
              <a:buFont typeface="Wingdings" pitchFamily="2" charset="2"/>
              <a:buChar char="v"/>
            </a:pPr>
            <a:r>
              <a:rPr lang="pl-PL" sz="1700" dirty="0" smtClean="0">
                <a:latin typeface="Calibri" pitchFamily="34" charset="0"/>
              </a:rPr>
              <a:t>Przypomnienie zasad BHP obowiązujących w zakładach pracy-podczas zajęć lekcyjnych.</a:t>
            </a:r>
          </a:p>
          <a:p>
            <a:pPr algn="just"/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17646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000" b="1" dirty="0" smtClean="0"/>
              <a:t>Koleje terminy przygotowania z języka </a:t>
            </a:r>
            <a:r>
              <a:rPr lang="pl-PL" sz="2000" b="1" dirty="0" smtClean="0"/>
              <a:t>portugalskiego: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20</a:t>
            </a:r>
            <a:r>
              <a:rPr lang="pl-PL" sz="2000" dirty="0" smtClean="0"/>
              <a:t>.09. środa 17.00- 2 godziny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22</a:t>
            </a:r>
            <a:r>
              <a:rPr lang="pl-PL" sz="2000" dirty="0" smtClean="0"/>
              <a:t>.09. </a:t>
            </a:r>
            <a:r>
              <a:rPr lang="pl-PL" sz="2000" dirty="0" smtClean="0"/>
              <a:t>piątek</a:t>
            </a:r>
            <a:r>
              <a:rPr lang="pl-PL" sz="2000" dirty="0" smtClean="0"/>
              <a:t> 16.10- 3 godziny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23</a:t>
            </a:r>
            <a:r>
              <a:rPr lang="pl-PL" sz="2000" dirty="0" smtClean="0"/>
              <a:t>.09. sobota </a:t>
            </a:r>
            <a:r>
              <a:rPr lang="pl-PL" sz="2000" dirty="0" smtClean="0"/>
              <a:t>8.00- 7 godzin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OBECNOŚĆ OBOWIĄZKOWA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>
                <a:latin typeface="Calibri" pitchFamily="34" charset="0"/>
              </a:rPr>
              <a:t>Przed wyjazdem na praktyki każdy z uczniów powinien posiadać Europejską Kartę Ubezpieczenia </a:t>
            </a:r>
            <a:r>
              <a:rPr lang="pl-PL" sz="3000" dirty="0" smtClean="0">
                <a:latin typeface="Calibri" pitchFamily="34" charset="0"/>
              </a:rPr>
              <a:t>Zdrowotnego</a:t>
            </a:r>
            <a:r>
              <a:rPr lang="pl-PL" sz="1800" dirty="0" smtClean="0">
                <a:latin typeface="Calibri" pitchFamily="34" charset="0"/>
              </a:rPr>
              <a:t>-potwierdza prawo do korzystania na koszt NFZ z niezbędnych świadczeń zdrowotnych w czasie tymczasowego pobytu na terenie innego państwa członkowskiego UE/EFTA. EKUZ może zostać wydana wyłącznie osobom, które posiadają prawo do świadczeń zdrowotnych finansowanych ze środków publicznych zgodnie z przepisami krajowymi, w tym osobom zgłoszonym do ubezpieczenia zdrowotnego.</a:t>
            </a:r>
          </a:p>
          <a:p>
            <a:pPr>
              <a:buNone/>
            </a:pPr>
            <a:r>
              <a:rPr lang="pl-PL" sz="1800" dirty="0" smtClean="0">
                <a:solidFill>
                  <a:srgbClr val="FF0000"/>
                </a:solidFill>
                <a:latin typeface="Calibri" pitchFamily="34" charset="0"/>
                <a:hlinkClick r:id="rId2"/>
              </a:rPr>
              <a:t>https://www.nfz-bialystok.pl/dla-pacjenta/leczenie-poza-granicami-kraju/europejska-karta-ubezpieczenia-zdrowotnego/</a:t>
            </a:r>
            <a:endParaRPr lang="pl-PL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ul. Pałacowa 3</a:t>
            </a:r>
          </a:p>
          <a:p>
            <a:pPr>
              <a:buNone/>
            </a:pPr>
            <a:r>
              <a:rPr lang="pl-PL" dirty="0" smtClean="0">
                <a:latin typeface="Calibri" pitchFamily="34" charset="0"/>
              </a:rPr>
              <a:t>Każdemu </a:t>
            </a:r>
            <a:r>
              <a:rPr lang="pl-PL" dirty="0" smtClean="0">
                <a:latin typeface="Calibri" pitchFamily="34" charset="0"/>
              </a:rPr>
              <a:t>uczestnikowi zostanie zapewnione dodatkowe ubezpieczenie: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OC,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NNW,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KL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>
                <a:latin typeface="Calibri" pitchFamily="34" charset="0"/>
              </a:rPr>
              <a:t>Po zakończeniu praktyk w celu potwierdzenia zdobytych umiejętności oraz uczestnictwa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projekcie praktykanci otrzymują następujące dokumenty:</a:t>
            </a:r>
          </a:p>
          <a:p>
            <a:r>
              <a:rPr lang="pl-PL" b="1" dirty="0" smtClean="0">
                <a:latin typeface="Calibri" pitchFamily="34" charset="0"/>
              </a:rPr>
              <a:t>Certyfikat odbycia praktyk ( z </a:t>
            </a:r>
            <a:r>
              <a:rPr lang="pl-PL" b="1" dirty="0" smtClean="0">
                <a:latin typeface="Calibri" pitchFamily="34" charset="0"/>
              </a:rPr>
              <a:t>Braga </a:t>
            </a:r>
            <a:r>
              <a:rPr lang="pl-PL" b="1" dirty="0" err="1" smtClean="0">
                <a:latin typeface="Calibri" pitchFamily="34" charset="0"/>
              </a:rPr>
              <a:t>mob</a:t>
            </a:r>
            <a:r>
              <a:rPr lang="pl-PL" b="1" dirty="0" smtClean="0">
                <a:latin typeface="Calibri" pitchFamily="34" charset="0"/>
              </a:rPr>
              <a:t> </a:t>
            </a:r>
            <a:r>
              <a:rPr lang="pl-PL" b="1" dirty="0" smtClean="0">
                <a:latin typeface="Calibri" pitchFamily="34" charset="0"/>
              </a:rPr>
              <a:t>i </a:t>
            </a:r>
            <a:r>
              <a:rPr lang="pl-PL" b="1" dirty="0" smtClean="0">
                <a:latin typeface="Calibri" pitchFamily="34" charset="0"/>
              </a:rPr>
              <a:t>ze szkoły)</a:t>
            </a:r>
          </a:p>
          <a:p>
            <a:r>
              <a:rPr lang="pl-PL" b="1" dirty="0" smtClean="0">
                <a:latin typeface="Calibri" pitchFamily="34" charset="0"/>
              </a:rPr>
              <a:t>Indywidualny Wykaz Osiągnięć ECVET</a:t>
            </a:r>
          </a:p>
          <a:p>
            <a:r>
              <a:rPr lang="pl-PL" b="1" dirty="0" smtClean="0">
                <a:latin typeface="Calibri" pitchFamily="34" charset="0"/>
              </a:rPr>
              <a:t>Dzienniczek praktyk</a:t>
            </a:r>
          </a:p>
          <a:p>
            <a:r>
              <a:rPr lang="pl-PL" b="1" dirty="0" smtClean="0">
                <a:latin typeface="Calibri" pitchFamily="34" charset="0"/>
              </a:rPr>
              <a:t>Certyfikat </a:t>
            </a:r>
            <a:r>
              <a:rPr lang="pl-PL" b="1" dirty="0" err="1" smtClean="0">
                <a:latin typeface="Calibri" pitchFamily="34" charset="0"/>
              </a:rPr>
              <a:t>Europass</a:t>
            </a:r>
            <a:r>
              <a:rPr lang="pl-PL" b="1" dirty="0" smtClean="0">
                <a:latin typeface="Calibri" pitchFamily="34" charset="0"/>
              </a:rPr>
              <a:t> - </a:t>
            </a:r>
            <a:r>
              <a:rPr lang="pl-PL" b="1" dirty="0" err="1" smtClean="0">
                <a:latin typeface="Calibri" pitchFamily="34" charset="0"/>
              </a:rPr>
              <a:t>Mobility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err="1" smtClean="0">
                <a:latin typeface="Calibri" pitchFamily="34" charset="0"/>
              </a:rPr>
              <a:t>Europass</a:t>
            </a:r>
            <a:r>
              <a:rPr lang="pl-PL" b="1" dirty="0" smtClean="0">
                <a:latin typeface="Calibri" pitchFamily="34" charset="0"/>
              </a:rPr>
              <a:t> CV</a:t>
            </a:r>
          </a:p>
          <a:p>
            <a:r>
              <a:rPr lang="pl-PL" b="1" dirty="0" err="1" smtClean="0">
                <a:latin typeface="Calibri" pitchFamily="34" charset="0"/>
              </a:rPr>
              <a:t>Europass</a:t>
            </a:r>
            <a:r>
              <a:rPr lang="pl-PL" b="1" dirty="0" smtClean="0">
                <a:latin typeface="Calibri" pitchFamily="34" charset="0"/>
              </a:rPr>
              <a:t> Paszport Językowy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Z każdym uczestnikiem praktyk szkoła podpisze umowę dotycząca praktyk zagranicznych w ramach programu Erasmus</a:t>
            </a:r>
            <a:r>
              <a:rPr lang="pl-PL" dirty="0" smtClean="0">
                <a:latin typeface="Calibri" pitchFamily="34" charset="0"/>
              </a:rPr>
              <a:t>+;</a:t>
            </a: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z</a:t>
            </a:r>
            <a:r>
              <a:rPr lang="pl-PL" dirty="0" smtClean="0">
                <a:latin typeface="Calibri" pitchFamily="34" charset="0"/>
              </a:rPr>
              <a:t>ostanie </a:t>
            </a:r>
            <a:r>
              <a:rPr lang="pl-PL" dirty="0" smtClean="0">
                <a:latin typeface="Calibri" pitchFamily="34" charset="0"/>
              </a:rPr>
              <a:t>podpisane także trójstronne porozumienie o programie </a:t>
            </a:r>
            <a:r>
              <a:rPr lang="pl-PL" dirty="0" smtClean="0">
                <a:latin typeface="Calibri" pitchFamily="34" charset="0"/>
              </a:rPr>
              <a:t>zajęć;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t</a:t>
            </a:r>
            <a:r>
              <a:rPr lang="pl-PL" dirty="0" smtClean="0">
                <a:latin typeface="Calibri" pitchFamily="34" charset="0"/>
              </a:rPr>
              <a:t>akże inne dokumenty niezbędne do odbycia mobilności (zobowiązanie do zachowania jakości mobilności, uczniowie otrzymają także dzienniczki praktyk do wypełnienia, regulamin pobytu na praktykach).</a:t>
            </a:r>
            <a:endParaRPr lang="pl-PL" dirty="0" smtClean="0"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100" dirty="0" smtClean="0"/>
              <a:t>Cele mobilności:</a:t>
            </a:r>
          </a:p>
          <a:p>
            <a:pPr>
              <a:buFont typeface="Wingdings" pitchFamily="2" charset="2"/>
              <a:buChar char="v"/>
            </a:pPr>
            <a:r>
              <a:rPr lang="pl-PL" sz="1100" dirty="0" smtClean="0"/>
              <a:t>Rozwój zawodowy:</a:t>
            </a:r>
          </a:p>
          <a:p>
            <a:pPr>
              <a:buNone/>
            </a:pPr>
            <a:r>
              <a:rPr lang="pl-PL" sz="1100" dirty="0" smtClean="0"/>
              <a:t>  </a:t>
            </a:r>
            <a:r>
              <a:rPr lang="pl-PL" sz="1100" dirty="0" smtClean="0"/>
              <a:t>skonfrontowanie </a:t>
            </a:r>
            <a:r>
              <a:rPr lang="pl-PL" sz="1100" dirty="0" smtClean="0"/>
              <a:t>już nabytych wiadomości teoretycznych z praktyką oraz nabycie nowych umiejętności w zakresie wybranego kierunku; </a:t>
            </a: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Font typeface="Wingdings" pitchFamily="2" charset="2"/>
              <a:buChar char="v"/>
            </a:pPr>
            <a:r>
              <a:rPr lang="pl-PL" sz="1100" dirty="0" smtClean="0"/>
              <a:t> Rozwój osobisty: </a:t>
            </a:r>
          </a:p>
          <a:p>
            <a:pPr>
              <a:buNone/>
            </a:pPr>
            <a:r>
              <a:rPr lang="pl-PL" sz="1100" dirty="0" smtClean="0"/>
              <a:t>   - wykształcenie postawy odpowiedzialności, samodzielności </a:t>
            </a:r>
            <a:br>
              <a:rPr lang="pl-PL" sz="1100" dirty="0" smtClean="0"/>
            </a:br>
            <a:r>
              <a:rPr lang="pl-PL" sz="1100" dirty="0" smtClean="0"/>
              <a:t>w podejmowaniu decyzji; </a:t>
            </a:r>
          </a:p>
          <a:p>
            <a:pPr>
              <a:buNone/>
            </a:pPr>
            <a:r>
              <a:rPr lang="pl-PL" sz="1100" dirty="0" smtClean="0"/>
              <a:t>   - umiejętność dobrej organizacji - zarządzania sobą, odwagi </a:t>
            </a:r>
            <a:br>
              <a:rPr lang="pl-PL" sz="1100" dirty="0" smtClean="0"/>
            </a:br>
            <a:r>
              <a:rPr lang="pl-PL" sz="1100" dirty="0" smtClean="0"/>
              <a:t>w warunkach przebywania poza miejscem zamieszkania; </a:t>
            </a:r>
          </a:p>
          <a:p>
            <a:pPr>
              <a:buNone/>
            </a:pPr>
            <a:r>
              <a:rPr lang="pl-PL" sz="1100" dirty="0" smtClean="0"/>
              <a:t>   - wyrabianie nawyków ciągłego doskonalenia zawodowego </a:t>
            </a:r>
            <a:br>
              <a:rPr lang="pl-PL" sz="1100" dirty="0" smtClean="0"/>
            </a:br>
            <a:r>
              <a:rPr lang="pl-PL" sz="1100" dirty="0" smtClean="0"/>
              <a:t>i nabywania nowych umiejętności, niezbędnych dla zapewnienia mobilności na rynku pracy.</a:t>
            </a:r>
          </a:p>
          <a:p>
            <a:pPr>
              <a:buFont typeface="Wingdings" pitchFamily="2" charset="2"/>
              <a:buChar char="v"/>
            </a:pPr>
            <a:r>
              <a:rPr lang="pl-PL" sz="1100" dirty="0" smtClean="0"/>
              <a:t>Kompetencje językowe: </a:t>
            </a:r>
          </a:p>
          <a:p>
            <a:pPr>
              <a:buNone/>
            </a:pPr>
            <a:r>
              <a:rPr lang="pl-PL" sz="1100" dirty="0" smtClean="0"/>
              <a:t>   - podniesienie poziomu znajomości branżowego słownictwa w języku angielskim i podstawowych zwrotów w języku </a:t>
            </a:r>
            <a:r>
              <a:rPr lang="pl-PL" sz="1100" dirty="0" smtClean="0"/>
              <a:t>angielskim</a:t>
            </a:r>
            <a:r>
              <a:rPr lang="pl-PL" sz="1100" dirty="0" smtClean="0"/>
              <a:t>; </a:t>
            </a:r>
            <a:endParaRPr lang="pl-PL" sz="1100" dirty="0" smtClean="0"/>
          </a:p>
          <a:p>
            <a:pPr>
              <a:buNone/>
            </a:pPr>
            <a:r>
              <a:rPr lang="pl-PL" sz="1100" dirty="0" smtClean="0"/>
              <a:t>   - doskonalenie komunikacji werbalnej, szczególnie w zakresie słownictwa zawodowego.</a:t>
            </a:r>
          </a:p>
          <a:p>
            <a:pPr>
              <a:buFont typeface="Wingdings" pitchFamily="2" charset="2"/>
              <a:buChar char="v"/>
            </a:pPr>
            <a:r>
              <a:rPr lang="pl-PL" sz="1100" dirty="0" smtClean="0"/>
              <a:t> Kompetencje międzykulturowe: </a:t>
            </a:r>
          </a:p>
          <a:p>
            <a:pPr>
              <a:buNone/>
            </a:pPr>
            <a:r>
              <a:rPr lang="pl-PL" sz="1100" dirty="0" smtClean="0"/>
              <a:t>  - integracja z nowym środowiskiem, wykształcenie poczucia przynależności do społeczności europejskiej; </a:t>
            </a:r>
          </a:p>
          <a:p>
            <a:pPr>
              <a:buNone/>
            </a:pPr>
            <a:r>
              <a:rPr lang="pl-PL" sz="1100" dirty="0" smtClean="0"/>
              <a:t>  - wykorzystanie posiadanej wiedzy w środowisku o charakterze międzynarodowym – spojrzenie z nowej perspektywy na obowiązki związane z wybranym zawodem, zaistnienie w środowisku o innej kulturze; </a:t>
            </a:r>
          </a:p>
          <a:p>
            <a:pPr>
              <a:buNone/>
            </a:pPr>
            <a:r>
              <a:rPr lang="pl-PL" sz="1100" dirty="0" smtClean="0"/>
              <a:t>  - przeniesienie zaobserwowanych pozytywnych wzorów postępowania na grunt polski; </a:t>
            </a:r>
          </a:p>
          <a:p>
            <a:pPr>
              <a:buNone/>
            </a:pPr>
            <a:r>
              <a:rPr lang="pl-PL" sz="1100" dirty="0" smtClean="0"/>
              <a:t>  - wykształcenie postawy tolerancji i otwartości na inne kultury; </a:t>
            </a:r>
          </a:p>
          <a:p>
            <a:pPr>
              <a:buNone/>
            </a:pPr>
            <a:r>
              <a:rPr lang="pl-PL" sz="1100" dirty="0" smtClean="0"/>
              <a:t>  - poznanie historii, architektury oraz geografii </a:t>
            </a:r>
            <a:r>
              <a:rPr lang="pl-PL" sz="1100" dirty="0" smtClean="0"/>
              <a:t>Portugalii</a:t>
            </a:r>
            <a:r>
              <a:rPr lang="pl-PL" sz="1100" dirty="0" smtClean="0"/>
              <a:t>.</a:t>
            </a: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400" dirty="0" smtClean="0"/>
          </a:p>
          <a:p>
            <a:pPr>
              <a:buFont typeface="Wingdings" pitchFamily="2" charset="2"/>
              <a:buChar char="v"/>
            </a:pP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400" b="1" u="sng" dirty="0" smtClean="0"/>
              <a:t> </a:t>
            </a:r>
            <a:r>
              <a:rPr lang="pl-PL" sz="2400" b="1" u="sng" dirty="0" smtClean="0">
                <a:solidFill>
                  <a:schemeClr val="accent4">
                    <a:lumMod val="75000"/>
                  </a:schemeClr>
                </a:solidFill>
              </a:rPr>
              <a:t>Miejsca </a:t>
            </a:r>
            <a:r>
              <a:rPr lang="pl-PL" sz="2400" b="1" u="sng" dirty="0" smtClean="0">
                <a:solidFill>
                  <a:schemeClr val="accent4">
                    <a:lumMod val="75000"/>
                  </a:schemeClr>
                </a:solidFill>
              </a:rPr>
              <a:t> w których planowane są praktyki:</a:t>
            </a:r>
            <a:endParaRPr lang="pl-PL" sz="24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pl-PL" sz="15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900" b="1" u="sng" dirty="0" smtClean="0">
                <a:latin typeface="Calibri" pitchFamily="34" charset="0"/>
              </a:rPr>
              <a:t>Technik </a:t>
            </a:r>
            <a:r>
              <a:rPr lang="pl-PL" sz="1900" b="1" u="sng" dirty="0" smtClean="0">
                <a:latin typeface="Calibri" pitchFamily="34" charset="0"/>
              </a:rPr>
              <a:t>elektronik</a:t>
            </a:r>
            <a:r>
              <a:rPr lang="pl-PL" sz="1900" b="1" dirty="0" smtClean="0">
                <a:latin typeface="Calibri" pitchFamily="34" charset="0"/>
              </a:rPr>
              <a:t>:</a:t>
            </a:r>
            <a:endParaRPr lang="pl-PL" sz="19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900" b="1" dirty="0" err="1" smtClean="0">
                <a:latin typeface="Calibri" pitchFamily="34" charset="0"/>
              </a:rPr>
              <a:t>Thermopista</a:t>
            </a:r>
            <a:r>
              <a:rPr lang="pl-PL" sz="1900" b="1" dirty="0" smtClean="0">
                <a:latin typeface="Calibri" pitchFamily="34" charset="0"/>
              </a:rPr>
              <a:t> </a:t>
            </a:r>
            <a:endParaRPr lang="pl-PL" sz="19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300" dirty="0" err="1" smtClean="0">
                <a:latin typeface="Calibri" pitchFamily="34" charset="0"/>
              </a:rPr>
              <a:t>Morada</a:t>
            </a:r>
            <a:r>
              <a:rPr lang="en-US" sz="1300" dirty="0" smtClean="0">
                <a:latin typeface="Calibri" pitchFamily="34" charset="0"/>
              </a:rPr>
              <a:t>: </a:t>
            </a:r>
            <a:r>
              <a:rPr lang="en-US" sz="1300" dirty="0" err="1" smtClean="0">
                <a:latin typeface="Calibri" pitchFamily="34" charset="0"/>
              </a:rPr>
              <a:t>Parque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Indústrial</a:t>
            </a:r>
            <a:r>
              <a:rPr lang="en-US" sz="1300" dirty="0" smtClean="0">
                <a:latin typeface="Calibri" pitchFamily="34" charset="0"/>
              </a:rPr>
              <a:t> de </a:t>
            </a:r>
            <a:r>
              <a:rPr lang="en-US" sz="1300" dirty="0" err="1" smtClean="0">
                <a:latin typeface="Calibri" pitchFamily="34" charset="0"/>
              </a:rPr>
              <a:t>Celeirós</a:t>
            </a:r>
            <a:endParaRPr lang="pl-PL" sz="13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300" dirty="0" smtClean="0">
                <a:latin typeface="Calibri" pitchFamily="34" charset="0"/>
              </a:rPr>
              <a:t>Av. </a:t>
            </a:r>
            <a:r>
              <a:rPr lang="pl-PL" sz="1300" dirty="0" err="1" smtClean="0">
                <a:latin typeface="Calibri" pitchFamily="34" charset="0"/>
              </a:rPr>
              <a:t>Eng</a:t>
            </a:r>
            <a:r>
              <a:rPr lang="pl-PL" sz="1300" dirty="0" smtClean="0">
                <a:latin typeface="Calibri" pitchFamily="34" charset="0"/>
              </a:rPr>
              <a:t>º </a:t>
            </a:r>
            <a:r>
              <a:rPr lang="pl-PL" sz="1300" dirty="0" err="1" smtClean="0">
                <a:latin typeface="Calibri" pitchFamily="34" charset="0"/>
              </a:rPr>
              <a:t>José</a:t>
            </a:r>
            <a:r>
              <a:rPr lang="pl-PL" sz="1300" dirty="0" smtClean="0">
                <a:latin typeface="Calibri" pitchFamily="34" charset="0"/>
              </a:rPr>
              <a:t> Rolo, </a:t>
            </a:r>
            <a:r>
              <a:rPr lang="pl-PL" sz="1300" dirty="0" err="1" smtClean="0">
                <a:latin typeface="Calibri" pitchFamily="34" charset="0"/>
              </a:rPr>
              <a:t>Lote</a:t>
            </a:r>
            <a:r>
              <a:rPr lang="pl-PL" sz="1300" dirty="0" smtClean="0">
                <a:latin typeface="Calibri" pitchFamily="34" charset="0"/>
              </a:rPr>
              <a:t> I 1</a:t>
            </a:r>
          </a:p>
          <a:p>
            <a:pPr>
              <a:buNone/>
            </a:pPr>
            <a:r>
              <a:rPr lang="pl-PL" sz="1300" dirty="0" smtClean="0">
                <a:latin typeface="Calibri" pitchFamily="34" charset="0"/>
              </a:rPr>
              <a:t>4705-414 </a:t>
            </a:r>
            <a:r>
              <a:rPr lang="pl-PL" sz="1300" dirty="0" err="1" smtClean="0">
                <a:latin typeface="Calibri" pitchFamily="34" charset="0"/>
              </a:rPr>
              <a:t>Celeirós</a:t>
            </a:r>
            <a:r>
              <a:rPr lang="pl-PL" sz="1300" dirty="0" smtClean="0">
                <a:latin typeface="Calibri" pitchFamily="34" charset="0"/>
              </a:rPr>
              <a:t>  Braga  Portugal</a:t>
            </a:r>
          </a:p>
          <a:p>
            <a:endParaRPr lang="pl-PL" sz="15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900" b="1" dirty="0" err="1" smtClean="0">
                <a:latin typeface="Calibri" pitchFamily="34" charset="0"/>
              </a:rPr>
              <a:t>Zeben</a:t>
            </a:r>
            <a:endParaRPr lang="pl-PL" sz="19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500" dirty="0" smtClean="0">
                <a:latin typeface="Calibri" pitchFamily="34" charset="0"/>
              </a:rPr>
              <a:t>Av</a:t>
            </a:r>
            <a:r>
              <a:rPr lang="en-US" sz="1500" dirty="0" smtClean="0">
                <a:latin typeface="Calibri" pitchFamily="34" charset="0"/>
              </a:rPr>
              <a:t>. </a:t>
            </a:r>
            <a:r>
              <a:rPr lang="en-US" sz="1500" dirty="0" err="1" smtClean="0">
                <a:latin typeface="Calibri" pitchFamily="34" charset="0"/>
              </a:rPr>
              <a:t>Marcelino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Queiroz</a:t>
            </a:r>
            <a:r>
              <a:rPr lang="en-US" sz="1500" dirty="0" smtClean="0">
                <a:latin typeface="Calibri" pitchFamily="34" charset="0"/>
              </a:rPr>
              <a:t>, </a:t>
            </a:r>
            <a:r>
              <a:rPr lang="en-US" sz="1500" dirty="0" smtClean="0">
                <a:latin typeface="Calibri" pitchFamily="34" charset="0"/>
              </a:rPr>
              <a:t>nº630</a:t>
            </a:r>
            <a:endParaRPr lang="pl-PL" sz="15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500" dirty="0" smtClean="0">
                <a:latin typeface="Calibri" pitchFamily="34" charset="0"/>
              </a:rPr>
              <a:t>4740-444 </a:t>
            </a:r>
            <a:r>
              <a:rPr lang="en-US" sz="1500" dirty="0" err="1" smtClean="0">
                <a:latin typeface="Calibri" pitchFamily="34" charset="0"/>
              </a:rPr>
              <a:t>Forjães</a:t>
            </a:r>
            <a:endParaRPr lang="pl-PL" sz="15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500" dirty="0" err="1" smtClean="0">
                <a:latin typeface="Calibri" pitchFamily="34" charset="0"/>
              </a:rPr>
              <a:t>Esposende</a:t>
            </a:r>
            <a:r>
              <a:rPr lang="en-US" sz="1500" dirty="0" smtClean="0">
                <a:latin typeface="Calibri" pitchFamily="34" charset="0"/>
              </a:rPr>
              <a:t>, Portugal</a:t>
            </a:r>
            <a:endParaRPr lang="pl-PL" sz="1500" dirty="0" smtClean="0">
              <a:latin typeface="Calibri" pitchFamily="34" charset="0"/>
            </a:endParaRPr>
          </a:p>
          <a:p>
            <a:endParaRPr lang="pl-PL" sz="15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900" b="1" dirty="0" smtClean="0">
                <a:latin typeface="Calibri" pitchFamily="34" charset="0"/>
              </a:rPr>
              <a:t>ALFILUX </a:t>
            </a:r>
            <a:r>
              <a:rPr lang="en-US" sz="1500" b="1" dirty="0" smtClean="0">
                <a:latin typeface="Calibri" pitchFamily="34" charset="0"/>
              </a:rPr>
              <a:t>- Alberto </a:t>
            </a:r>
            <a:r>
              <a:rPr lang="en-US" sz="1500" b="1" dirty="0" err="1" smtClean="0">
                <a:latin typeface="Calibri" pitchFamily="34" charset="0"/>
              </a:rPr>
              <a:t>Barbosa</a:t>
            </a:r>
            <a:r>
              <a:rPr lang="en-US" sz="1500" b="1" dirty="0" smtClean="0">
                <a:latin typeface="Calibri" pitchFamily="34" charset="0"/>
              </a:rPr>
              <a:t> e </a:t>
            </a:r>
            <a:r>
              <a:rPr lang="en-US" sz="1500" b="1" dirty="0" err="1" smtClean="0">
                <a:latin typeface="Calibri" pitchFamily="34" charset="0"/>
              </a:rPr>
              <a:t>Filhos</a:t>
            </a:r>
            <a:r>
              <a:rPr lang="en-US" sz="1500" b="1" dirty="0" smtClean="0">
                <a:latin typeface="Calibri" pitchFamily="34" charset="0"/>
              </a:rPr>
              <a:t> SA</a:t>
            </a:r>
            <a:endParaRPr lang="pl-PL" sz="15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500" b="1" dirty="0" err="1" smtClean="0">
                <a:latin typeface="Calibri" pitchFamily="34" charset="0"/>
              </a:rPr>
              <a:t>Sede</a:t>
            </a:r>
            <a:r>
              <a:rPr lang="en-US" sz="1500" b="1" dirty="0" smtClean="0">
                <a:latin typeface="Calibri" pitchFamily="34" charset="0"/>
              </a:rPr>
              <a:t>/</a:t>
            </a:r>
            <a:r>
              <a:rPr lang="en-US" sz="1500" b="1" dirty="0" err="1" smtClean="0">
                <a:latin typeface="Calibri" pitchFamily="34" charset="0"/>
              </a:rPr>
              <a:t>WareHouse</a:t>
            </a:r>
            <a:r>
              <a:rPr lang="en-US" sz="1500" b="1" dirty="0" smtClean="0">
                <a:latin typeface="Calibri" pitchFamily="34" charset="0"/>
              </a:rPr>
              <a:t>/Professional Emporium</a:t>
            </a:r>
            <a:endParaRPr lang="pl-PL" sz="15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500" dirty="0" err="1" smtClean="0">
                <a:latin typeface="Calibri" pitchFamily="34" charset="0"/>
              </a:rPr>
              <a:t>Rua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Carlos </a:t>
            </a:r>
            <a:r>
              <a:rPr lang="en-US" sz="1500" dirty="0" err="1" smtClean="0">
                <a:latin typeface="Calibri" pitchFamily="34" charset="0"/>
              </a:rPr>
              <a:t>Magalhães</a:t>
            </a:r>
            <a:r>
              <a:rPr lang="en-US" sz="1500" dirty="0" smtClean="0">
                <a:latin typeface="Calibri" pitchFamily="34" charset="0"/>
              </a:rPr>
              <a:t> 13-15</a:t>
            </a:r>
            <a:br>
              <a:rPr lang="en-US" sz="1500" dirty="0" smtClean="0">
                <a:latin typeface="Calibri" pitchFamily="34" charset="0"/>
              </a:rPr>
            </a:br>
            <a:r>
              <a:rPr lang="en-US" sz="1500" dirty="0" err="1" smtClean="0">
                <a:latin typeface="Calibri" pitchFamily="34" charset="0"/>
              </a:rPr>
              <a:t>Qnt</a:t>
            </a:r>
            <a:r>
              <a:rPr lang="en-US" sz="1500" dirty="0" smtClean="0">
                <a:latin typeface="Calibri" pitchFamily="34" charset="0"/>
              </a:rPr>
              <a:t> de Cabanas - </a:t>
            </a:r>
            <a:r>
              <a:rPr lang="en-US" sz="1500" dirty="0" err="1" smtClean="0">
                <a:latin typeface="Calibri" pitchFamily="34" charset="0"/>
              </a:rPr>
              <a:t>Dume</a:t>
            </a:r>
            <a:r>
              <a:rPr lang="en-US" sz="1500" dirty="0" smtClean="0">
                <a:latin typeface="Calibri" pitchFamily="34" charset="0"/>
              </a:rPr>
              <a:t/>
            </a:r>
            <a:br>
              <a:rPr lang="en-US" sz="1500" dirty="0" smtClean="0">
                <a:latin typeface="Calibri" pitchFamily="34" charset="0"/>
              </a:rPr>
            </a:br>
            <a:r>
              <a:rPr lang="en-US" sz="1500" dirty="0" smtClean="0">
                <a:latin typeface="Calibri" pitchFamily="34" charset="0"/>
              </a:rPr>
              <a:t>4700-001 BRAGA - PORTUGAL</a:t>
            </a:r>
            <a:endParaRPr lang="pl-PL" sz="1500" dirty="0" smtClean="0">
              <a:latin typeface="Calibri" pitchFamily="34" charset="0"/>
            </a:endParaRPr>
          </a:p>
          <a:p>
            <a:endParaRPr lang="pl-PL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176464" cy="12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 smtClean="0"/>
              <a:t> </a:t>
            </a:r>
            <a:r>
              <a:rPr lang="pl-PL" sz="2400" b="1" u="sng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Miejsca </a:t>
            </a:r>
            <a:r>
              <a:rPr lang="pl-PL" sz="2400" b="1" u="sng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w których planowane są praktyki:</a:t>
            </a:r>
            <a:endParaRPr lang="pl-PL" sz="2400" b="1" u="sng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pl-PL" sz="1200" b="1" dirty="0" smtClean="0"/>
          </a:p>
          <a:p>
            <a:pPr>
              <a:buNone/>
            </a:pPr>
            <a:r>
              <a:rPr lang="es-ES" sz="1500" b="1" u="sng" dirty="0" smtClean="0"/>
              <a:t>Technik cyfrowych procesów graficznych:</a:t>
            </a: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 </a:t>
            </a:r>
          </a:p>
          <a:p>
            <a:pPr>
              <a:buNone/>
            </a:pPr>
            <a:r>
              <a:rPr lang="es-ES" sz="1500" b="1" dirty="0" smtClean="0"/>
              <a:t>Cru </a:t>
            </a:r>
            <a:r>
              <a:rPr lang="es-ES" sz="1500" b="1" dirty="0" smtClean="0"/>
              <a:t>design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Travessa da União, </a:t>
            </a:r>
            <a:r>
              <a:rPr lang="es-ES" sz="1500" dirty="0" smtClean="0"/>
              <a:t>8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4705-462 </a:t>
            </a:r>
            <a:r>
              <a:rPr lang="es-ES" sz="1500" dirty="0" smtClean="0"/>
              <a:t>Celeirós </a:t>
            </a:r>
            <a:r>
              <a:rPr lang="es-ES" sz="1500" dirty="0" smtClean="0"/>
              <a:t>BRG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Braga</a:t>
            </a:r>
            <a:r>
              <a:rPr lang="es-ES" sz="1500" b="1" dirty="0" smtClean="0"/>
              <a:t> </a:t>
            </a:r>
            <a:endParaRPr lang="pl-PL" sz="1500" dirty="0" smtClean="0"/>
          </a:p>
          <a:p>
            <a:pPr>
              <a:buNone/>
            </a:pPr>
            <a:r>
              <a:rPr lang="es-ES" sz="1500" b="1" dirty="0" smtClean="0"/>
              <a:t>Phosphorland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Praça Conde Agrolongo, </a:t>
            </a:r>
            <a:r>
              <a:rPr lang="es-ES" sz="1500" dirty="0" smtClean="0"/>
              <a:t>123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4700-312 </a:t>
            </a:r>
            <a:r>
              <a:rPr lang="es-ES" sz="1500" dirty="0" smtClean="0"/>
              <a:t>Braga – Portugal</a:t>
            </a:r>
            <a:endParaRPr lang="pl-PL" sz="1500" dirty="0" smtClean="0"/>
          </a:p>
          <a:p>
            <a:pPr>
              <a:buNone/>
            </a:pPr>
            <a:r>
              <a:rPr lang="es-ES" sz="1500" b="1" dirty="0" smtClean="0"/>
              <a:t> </a:t>
            </a:r>
            <a:endParaRPr lang="pl-PL" sz="1500" dirty="0" smtClean="0"/>
          </a:p>
          <a:p>
            <a:pPr>
              <a:buNone/>
            </a:pPr>
            <a:r>
              <a:rPr lang="es-ES" sz="1500" b="1" dirty="0" smtClean="0"/>
              <a:t>Gen Design Studio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Centro Empresarial de Braga Lote </a:t>
            </a:r>
            <a:r>
              <a:rPr lang="es-ES" sz="1500" dirty="0" smtClean="0"/>
              <a:t>D2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Lugar </a:t>
            </a:r>
            <a:r>
              <a:rPr lang="es-ES" sz="1500" dirty="0" smtClean="0"/>
              <a:t>da </a:t>
            </a:r>
            <a:r>
              <a:rPr lang="es-ES" sz="1500" dirty="0" smtClean="0"/>
              <a:t>Misericórdia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4705-319 </a:t>
            </a:r>
            <a:r>
              <a:rPr lang="es-ES" sz="1500" dirty="0" smtClean="0"/>
              <a:t>Braga, Portugal</a:t>
            </a:r>
            <a:endParaRPr lang="pl-PL" sz="1500" dirty="0" smtClean="0"/>
          </a:p>
          <a:p>
            <a:pPr>
              <a:buNone/>
            </a:pPr>
            <a:r>
              <a:rPr lang="es-ES" sz="1500" dirty="0" smtClean="0"/>
              <a:t> </a:t>
            </a:r>
            <a:endParaRPr lang="pl-PL" sz="1500" dirty="0" smtClean="0"/>
          </a:p>
          <a:p>
            <a:pPr>
              <a:buNone/>
            </a:pPr>
            <a:r>
              <a:rPr lang="en-US" sz="1500" dirty="0" smtClean="0"/>
              <a:t> </a:t>
            </a:r>
            <a:endParaRPr lang="pl-PL" sz="15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176464" cy="11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486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pl-PL" sz="1400" dirty="0" smtClean="0">
                <a:latin typeface="Calibri" pitchFamily="34" charset="0"/>
              </a:rPr>
              <a:t>O programie ERASMUS+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772400" cy="3384376"/>
          </a:xfrm>
        </p:spPr>
        <p:txBody>
          <a:bodyPr>
            <a:noAutofit/>
          </a:bodyPr>
          <a:lstStyle/>
          <a:p>
            <a:pPr algn="just"/>
            <a:r>
              <a:rPr lang="pl-PL" sz="1200" dirty="0" smtClean="0">
                <a:latin typeface="Calibri" pitchFamily="34" charset="0"/>
              </a:rPr>
              <a:t>Jest to program edukacyjny Unii Europejskiej</a:t>
            </a:r>
          </a:p>
          <a:p>
            <a:pPr algn="l"/>
            <a:r>
              <a:rPr lang="pl-PL" sz="1200" b="1" dirty="0" smtClean="0">
                <a:latin typeface="Calibri" pitchFamily="34" charset="0"/>
              </a:rPr>
              <a:t>O Programie</a:t>
            </a:r>
          </a:p>
          <a:p>
            <a:pPr algn="l"/>
            <a:r>
              <a:rPr lang="pl-PL" sz="1200" dirty="0" smtClean="0">
                <a:latin typeface="Calibri" pitchFamily="34" charset="0"/>
              </a:rPr>
              <a:t>       Program Erasmus+ wszedł w życie 1 stycznia 2014 r. i zastąpił dotychczasowe programy:  „Uczenie się przez całe życie”. Realizacja programu zaplanowana jest na siedem lat, czyli do roku 2020.</a:t>
            </a:r>
          </a:p>
          <a:p>
            <a:pPr algn="l"/>
            <a:r>
              <a:rPr lang="pl-PL" sz="1200" b="1" dirty="0" smtClean="0">
                <a:latin typeface="Calibri" pitchFamily="34" charset="0"/>
              </a:rPr>
              <a:t>Założenia</a:t>
            </a:r>
          </a:p>
          <a:p>
            <a:pPr algn="l"/>
            <a:r>
              <a:rPr lang="pl-PL" sz="1200" dirty="0" smtClean="0">
                <a:latin typeface="Calibri" pitchFamily="34" charset="0"/>
              </a:rPr>
              <a:t>       Program Erasmus+ oferuje wsparcie finansowe dla instytucji i organizacji działających w obszarze edukacji i szkoleń, młodzieży oraz sportu w Europie. Program ma się przyczyniać do rozwijania umiejętności jego uczestników oraz zwiększania ich szans na zatrudnienie, a także modernizacji systemów edukacji, szkoleń i wspierania młodzieży.</a:t>
            </a:r>
          </a:p>
          <a:p>
            <a:pPr algn="l"/>
            <a:r>
              <a:rPr lang="pl-PL" sz="1200" b="1" dirty="0" smtClean="0">
                <a:latin typeface="Calibri" pitchFamily="34" charset="0"/>
              </a:rPr>
              <a:t>Priorytety</a:t>
            </a:r>
          </a:p>
          <a:p>
            <a:pPr algn="l"/>
            <a:r>
              <a:rPr lang="pl-PL" sz="1600" dirty="0" smtClean="0">
                <a:latin typeface="Calibri" pitchFamily="34" charset="0"/>
              </a:rPr>
              <a:t>       W praktyce program Erasmus+ umożliwia zagraniczną mobilność – wyjazdy w celach edukacyjnych (np. podjęcia studiów, odbycia praktyki, szkoleń lub zaangażowania się w wolontariat) uczniów, studentów, kadry edukacyjnej i pracowników młodzieżowych oraz wspiera budowę </a:t>
            </a:r>
            <a:r>
              <a:rPr lang="pl-PL" sz="1600" dirty="0" smtClean="0">
                <a:latin typeface="Calibri" pitchFamily="34" charset="0"/>
              </a:rPr>
              <a:t>partnerstwa </a:t>
            </a:r>
            <a:r>
              <a:rPr lang="pl-PL" sz="1600" dirty="0" smtClean="0">
                <a:latin typeface="Calibri" pitchFamily="34" charset="0"/>
              </a:rPr>
              <a:t>pomiędzy uniwersytetami, szkołami wyższymi i średnimi, przedsiębiorstwami i organizacjami non-profit  na rzecz wzmacniania innowacyjności i budowania wiedzy.</a:t>
            </a:r>
          </a:p>
          <a:p>
            <a:pPr algn="just"/>
            <a:endParaRPr lang="pl-PL" sz="1200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5600" b="1" u="sng" dirty="0" smtClean="0">
                <a:latin typeface="Calibri" pitchFamily="34" charset="0"/>
              </a:rPr>
              <a:t>Uczestnicy proszeni są o :</a:t>
            </a:r>
            <a:r>
              <a:rPr lang="es-ES" sz="5600" dirty="0" smtClean="0">
                <a:latin typeface="Calibri" pitchFamily="34" charset="0"/>
              </a:rPr>
              <a:t> </a:t>
            </a: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600" dirty="0" smtClean="0">
                <a:latin typeface="Calibri" pitchFamily="34" charset="0"/>
              </a:rPr>
              <a:t> </a:t>
            </a:r>
            <a:endParaRPr lang="pl-PL" sz="5600" dirty="0" smtClean="0">
              <a:latin typeface="Calibri" pitchFamily="34" charset="0"/>
            </a:endParaRPr>
          </a:p>
          <a:p>
            <a:r>
              <a:rPr lang="pl-PL" sz="5600" smtClean="0">
                <a:latin typeface="Calibri" pitchFamily="34" charset="0"/>
              </a:rPr>
              <a:t>Wypełnienie </a:t>
            </a:r>
            <a:r>
              <a:rPr lang="pl-PL" sz="5600" dirty="0" smtClean="0">
                <a:latin typeface="Calibri" pitchFamily="34" charset="0"/>
              </a:rPr>
              <a:t>ankiety dla Narodowej Agencji po zrealizowaniu praktyk zawodowych;</a:t>
            </a:r>
          </a:p>
          <a:p>
            <a:r>
              <a:rPr lang="pl-PL" sz="5600" dirty="0" smtClean="0">
                <a:latin typeface="Calibri" pitchFamily="34" charset="0"/>
              </a:rPr>
              <a:t>Wypełnianie ankiet otrzymanych w szkole;</a:t>
            </a:r>
          </a:p>
          <a:p>
            <a:r>
              <a:rPr lang="pl-PL" sz="5600" dirty="0" smtClean="0">
                <a:latin typeface="Calibri" pitchFamily="34" charset="0"/>
              </a:rPr>
              <a:t>Dostarczenie indywidualnego sprawozdania z pobytu na praktykach zawodowych w terminie jednego miesiąca  od zakończenia praktyki w Portugalii ( dodatkowe wytyczne);</a:t>
            </a:r>
          </a:p>
          <a:p>
            <a:endParaRPr lang="pl-PL" sz="5600" dirty="0" smtClean="0">
              <a:latin typeface="Calibri" pitchFamily="34" charset="0"/>
            </a:endParaRPr>
          </a:p>
          <a:p>
            <a:r>
              <a:rPr lang="pl-PL" sz="5600" dirty="0" smtClean="0">
                <a:latin typeface="Calibri" pitchFamily="34" charset="0"/>
              </a:rPr>
              <a:t>Uczestnicy </a:t>
            </a:r>
            <a:r>
              <a:rPr lang="pl-PL" sz="5600" dirty="0" smtClean="0">
                <a:latin typeface="Calibri" pitchFamily="34" charset="0"/>
              </a:rPr>
              <a:t>reprezentujący dany zawód, na podstawie materiałów, rozmów i obserwacji dokonywanych podczas praktyk, dokonają rozpoznania rynku przedsiębiorstw i analizy rozwoju danej gałęzi przemysłu: </a:t>
            </a:r>
            <a:r>
              <a:rPr lang="pl-PL" sz="5600" dirty="0" smtClean="0">
                <a:latin typeface="Calibri" pitchFamily="34" charset="0"/>
              </a:rPr>
              <a:t>elektronicznego i graficznego w Portugalii</a:t>
            </a:r>
            <a:r>
              <a:rPr lang="pl-PL" sz="5600" dirty="0" smtClean="0">
                <a:latin typeface="Calibri" pitchFamily="34" charset="0"/>
              </a:rPr>
              <a:t>. </a:t>
            </a:r>
            <a:r>
              <a:rPr lang="pl-PL" sz="5600" dirty="0" smtClean="0">
                <a:latin typeface="Calibri" pitchFamily="34" charset="0"/>
              </a:rPr>
              <a:t>Prezentacja </a:t>
            </a:r>
            <a:r>
              <a:rPr lang="pl-PL" sz="5600" dirty="0" smtClean="0">
                <a:latin typeface="Calibri" pitchFamily="34" charset="0"/>
              </a:rPr>
              <a:t>ta zostanie przetłumaczona na język </a:t>
            </a:r>
            <a:r>
              <a:rPr lang="pl-PL" sz="5600" dirty="0" smtClean="0">
                <a:latin typeface="Calibri" pitchFamily="34" charset="0"/>
              </a:rPr>
              <a:t>angielski ( dodatkowe wytyczne);</a:t>
            </a:r>
          </a:p>
          <a:p>
            <a:endParaRPr lang="pl-PL" sz="5600" dirty="0" smtClean="0">
              <a:latin typeface="Calibri" pitchFamily="34" charset="0"/>
            </a:endParaRPr>
          </a:p>
          <a:p>
            <a:r>
              <a:rPr lang="pl-PL" sz="5600" dirty="0" smtClean="0">
                <a:latin typeface="Calibri" pitchFamily="34" charset="0"/>
              </a:rPr>
              <a:t>Projekty </a:t>
            </a:r>
            <a:r>
              <a:rPr lang="pl-PL" sz="5600" dirty="0" smtClean="0">
                <a:latin typeface="Calibri" pitchFamily="34" charset="0"/>
              </a:rPr>
              <a:t>graficzne wykonane </a:t>
            </a:r>
            <a:r>
              <a:rPr lang="pl-PL" sz="5600" dirty="0" smtClean="0">
                <a:latin typeface="Calibri" pitchFamily="34" charset="0"/>
              </a:rPr>
              <a:t>związane z praktykami zawodowymi tworzone </a:t>
            </a:r>
            <a:r>
              <a:rPr lang="pl-PL" sz="5600" dirty="0" smtClean="0">
                <a:latin typeface="Calibri" pitchFamily="34" charset="0"/>
              </a:rPr>
              <a:t>przez uczniów w zawodzie technik cyfrowych procesów graficznych, udostępnione na stronie </a:t>
            </a:r>
            <a:r>
              <a:rPr lang="pl-PL" sz="5600" dirty="0" err="1" smtClean="0">
                <a:latin typeface="Calibri" pitchFamily="34" charset="0"/>
              </a:rPr>
              <a:t>www</a:t>
            </a:r>
            <a:r>
              <a:rPr lang="pl-PL" sz="5600" dirty="0" smtClean="0">
                <a:latin typeface="Calibri" pitchFamily="34" charset="0"/>
              </a:rPr>
              <a:t>;</a:t>
            </a:r>
          </a:p>
          <a:p>
            <a:endParaRPr lang="pl-PL" sz="5600" dirty="0" smtClean="0">
              <a:latin typeface="Calibri" pitchFamily="34" charset="0"/>
            </a:endParaRPr>
          </a:p>
          <a:p>
            <a:r>
              <a:rPr lang="pl-PL" sz="5600" dirty="0" smtClean="0">
                <a:latin typeface="Calibri" pitchFamily="34" charset="0"/>
              </a:rPr>
              <a:t>Projekt </a:t>
            </a:r>
            <a:r>
              <a:rPr lang="pl-PL" sz="5600" dirty="0" smtClean="0">
                <a:latin typeface="Calibri" pitchFamily="34" charset="0"/>
              </a:rPr>
              <a:t>graficzny koszulki, upowszechniający zrealizowany projekt stworzony przez uczestników </a:t>
            </a:r>
            <a:r>
              <a:rPr lang="pl-PL" sz="5600" dirty="0" smtClean="0">
                <a:latin typeface="Calibri" pitchFamily="34" charset="0"/>
              </a:rPr>
              <a:t>mobilności;</a:t>
            </a:r>
          </a:p>
          <a:p>
            <a:endParaRPr lang="pl-PL" sz="5600" dirty="0" smtClean="0">
              <a:latin typeface="Calibri" pitchFamily="34" charset="0"/>
            </a:endParaRPr>
          </a:p>
          <a:p>
            <a:r>
              <a:rPr lang="pl-PL" sz="5600" dirty="0" smtClean="0">
                <a:latin typeface="Calibri" pitchFamily="34" charset="0"/>
              </a:rPr>
              <a:t>Broszura o szkole w języku angielskim</a:t>
            </a:r>
            <a:r>
              <a:rPr lang="pl-PL" sz="5600" dirty="0" smtClean="0">
                <a:latin typeface="Calibri" pitchFamily="34" charset="0"/>
              </a:rPr>
              <a:t>.</a:t>
            </a:r>
          </a:p>
          <a:p>
            <a:endParaRPr lang="pl-PL" sz="5600" dirty="0" smtClean="0">
              <a:latin typeface="Calibri" pitchFamily="34" charset="0"/>
            </a:endParaRPr>
          </a:p>
          <a:p>
            <a:r>
              <a:rPr lang="pl-PL" sz="5600" dirty="0" smtClean="0">
                <a:latin typeface="Calibri" pitchFamily="34" charset="0"/>
              </a:rPr>
              <a:t>Pomoc przy aktualizowaniu strony </a:t>
            </a:r>
            <a:r>
              <a:rPr lang="pl-PL" sz="5600" dirty="0" err="1" smtClean="0">
                <a:latin typeface="Calibri" pitchFamily="34" charset="0"/>
              </a:rPr>
              <a:t>www</a:t>
            </a:r>
            <a:r>
              <a:rPr lang="pl-PL" sz="5600" dirty="0" smtClean="0">
                <a:latin typeface="Calibri" pitchFamily="34" charset="0"/>
              </a:rPr>
              <a:t> projektu;</a:t>
            </a:r>
          </a:p>
          <a:p>
            <a:endParaRPr lang="pl-PL" sz="5600" dirty="0" smtClean="0">
              <a:latin typeface="Calibri" pitchFamily="34" charset="0"/>
            </a:endParaRPr>
          </a:p>
          <a:p>
            <a:r>
              <a:rPr lang="pl-PL" sz="5600" dirty="0" smtClean="0">
                <a:latin typeface="Calibri" pitchFamily="34" charset="0"/>
              </a:rPr>
              <a:t>Artykuły o praktykach zagranicznych na stronie szkoły i gazetce szkolnej „Półprzewodnik Elektryczny”.</a:t>
            </a: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600" dirty="0" smtClean="0">
                <a:latin typeface="Calibri" pitchFamily="34" charset="0"/>
              </a:rPr>
              <a:t> </a:t>
            </a: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b="1" u="sng" dirty="0" smtClean="0"/>
          </a:p>
          <a:p>
            <a:pPr>
              <a:buNone/>
            </a:pPr>
            <a:r>
              <a:rPr lang="pl-PL" sz="2400" b="1" u="sng" dirty="0" err="1" smtClean="0">
                <a:latin typeface="Calibri" pitchFamily="34" charset="0"/>
              </a:rPr>
              <a:t>Europass</a:t>
            </a:r>
            <a:r>
              <a:rPr lang="pl-PL" sz="2400" b="1" u="sng" dirty="0" smtClean="0">
                <a:latin typeface="Calibri" pitchFamily="34" charset="0"/>
              </a:rPr>
              <a:t> </a:t>
            </a:r>
            <a:r>
              <a:rPr lang="pl-PL" sz="2400" b="1" u="sng" dirty="0" smtClean="0">
                <a:latin typeface="Calibri" pitchFamily="34" charset="0"/>
              </a:rPr>
              <a:t>paszport językowy</a:t>
            </a:r>
          </a:p>
          <a:p>
            <a:pPr>
              <a:buNone/>
            </a:pPr>
            <a:r>
              <a:rPr lang="pl-PL" sz="2400" b="1" u="sng" dirty="0" err="1" smtClean="0">
                <a:latin typeface="Calibri" pitchFamily="34" charset="0"/>
              </a:rPr>
              <a:t>Europass</a:t>
            </a:r>
            <a:r>
              <a:rPr lang="pl-PL" sz="2400" b="1" u="sng" dirty="0" smtClean="0">
                <a:latin typeface="Calibri" pitchFamily="34" charset="0"/>
              </a:rPr>
              <a:t> </a:t>
            </a:r>
            <a:r>
              <a:rPr lang="pl-PL" sz="2400" b="1" u="sng" dirty="0" smtClean="0">
                <a:latin typeface="Calibri" pitchFamily="34" charset="0"/>
              </a:rPr>
              <a:t>CV</a:t>
            </a:r>
          </a:p>
          <a:p>
            <a:pPr>
              <a:buNone/>
            </a:pPr>
            <a:endParaRPr lang="pl-PL" sz="2400" b="1" u="sng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Gotowe dokumenty proszę przesłać na adres mailowy: </a:t>
            </a:r>
          </a:p>
          <a:p>
            <a:pPr>
              <a:buNone/>
            </a:pPr>
            <a:endParaRPr lang="pl-PL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s</a:t>
            </a:r>
            <a:r>
              <a:rPr lang="pl-PL" sz="2400" u="sng" dirty="0" smtClean="0">
                <a:latin typeface="Calibri" pitchFamily="34" charset="0"/>
              </a:rPr>
              <a:t>zeligowskamagdalena11@gmail.com</a:t>
            </a:r>
            <a:endParaRPr lang="pl-PL" sz="2400" u="sng" dirty="0" smtClean="0">
              <a:latin typeface="Calibri" pitchFamily="34" charset="0"/>
            </a:endParaRPr>
          </a:p>
          <a:p>
            <a:pPr>
              <a:buNone/>
            </a:pPr>
            <a:endParaRPr lang="pl-PL" sz="2400" b="1" u="sng" dirty="0">
              <a:latin typeface="Calibri" pitchFamily="34" charset="0"/>
            </a:endParaRPr>
          </a:p>
          <a:p>
            <a:pPr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89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 Dziękuję za uwagę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2000" dirty="0" smtClean="0"/>
          </a:p>
          <a:p>
            <a:pPr algn="r">
              <a:buNone/>
            </a:pPr>
            <a:r>
              <a:rPr lang="pl-PL" sz="2000" dirty="0" smtClean="0"/>
              <a:t>Koordynator projektu</a:t>
            </a:r>
          </a:p>
          <a:p>
            <a:pPr algn="r">
              <a:buNone/>
            </a:pPr>
            <a:r>
              <a:rPr lang="pl-PL" sz="2000" dirty="0" smtClean="0"/>
              <a:t>Magdalena Szeligowska</a:t>
            </a:r>
          </a:p>
          <a:p>
            <a:pPr algn="r">
              <a:buNone/>
            </a:pPr>
            <a:r>
              <a:rPr lang="pl-PL" sz="2000" dirty="0" smtClean="0"/>
              <a:t>e</a:t>
            </a:r>
            <a:r>
              <a:rPr lang="pl-PL" sz="2000" smtClean="0"/>
              <a:t>-mail</a:t>
            </a:r>
            <a:r>
              <a:rPr lang="pl-PL" sz="2000" dirty="0" smtClean="0"/>
              <a:t>: </a:t>
            </a:r>
            <a:r>
              <a:rPr lang="pl-PL" sz="2000" dirty="0" err="1" smtClean="0"/>
              <a:t>admprojekt@zse.biaman.pl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hjjh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1900" dirty="0" smtClean="0">
                <a:latin typeface="Calibri" pitchFamily="34" charset="0"/>
              </a:rPr>
              <a:t>Informacje o partnerze</a:t>
            </a:r>
            <a:r>
              <a:rPr lang="pl-PL" sz="1900" dirty="0" smtClean="0">
                <a:latin typeface="Calibri" pitchFamily="34" charset="0"/>
              </a:rPr>
              <a:t>:</a:t>
            </a:r>
          </a:p>
          <a:p>
            <a:pPr algn="just">
              <a:buNone/>
            </a:pPr>
            <a:r>
              <a:rPr lang="pl-PL" sz="1900" b="1" u="sng" dirty="0" err="1" smtClean="0">
                <a:latin typeface="Calibri" pitchFamily="34" charset="0"/>
              </a:rPr>
              <a:t>www.bragamobilityopen.com</a:t>
            </a:r>
            <a:endParaRPr lang="pl-PL" sz="1900" b="1" u="sng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1900" dirty="0" smtClean="0">
                <a:latin typeface="Calibri" pitchFamily="34" charset="0"/>
              </a:rPr>
              <a:t>Braga </a:t>
            </a:r>
            <a:r>
              <a:rPr lang="pl-PL" sz="1900" dirty="0" err="1" smtClean="0">
                <a:latin typeface="Calibri" pitchFamily="34" charset="0"/>
              </a:rPr>
              <a:t>mob</a:t>
            </a:r>
            <a:r>
              <a:rPr lang="pl-PL" sz="1900" dirty="0" smtClean="0">
                <a:latin typeface="Calibri" pitchFamily="34" charset="0"/>
              </a:rPr>
              <a:t> jest Portugalską firmą, której siedziba znajduje się w Bradze. Zajmuje się programami mobilności (dla uczniów i nauczycieli) już od 9 lat.</a:t>
            </a:r>
          </a:p>
          <a:p>
            <a:pPr>
              <a:buNone/>
            </a:pPr>
            <a:r>
              <a:rPr lang="pl-PL" sz="1900" dirty="0" smtClean="0">
                <a:latin typeface="Calibri" pitchFamily="34" charset="0"/>
              </a:rPr>
              <a:t>Braga </a:t>
            </a:r>
            <a:r>
              <a:rPr lang="pl-PL" sz="1900" dirty="0" err="1" smtClean="0">
                <a:latin typeface="Calibri" pitchFamily="34" charset="0"/>
              </a:rPr>
              <a:t>mob</a:t>
            </a:r>
            <a:r>
              <a:rPr lang="pl-PL" sz="1900" dirty="0" smtClean="0">
                <a:latin typeface="Calibri" pitchFamily="34" charset="0"/>
              </a:rPr>
              <a:t> </a:t>
            </a:r>
            <a:r>
              <a:rPr lang="pl-PL" sz="1900" dirty="0" smtClean="0">
                <a:latin typeface="Calibri" pitchFamily="34" charset="0"/>
              </a:rPr>
              <a:t>zapewni nam:</a:t>
            </a:r>
            <a:endParaRPr lang="pl-PL" sz="1900" dirty="0" smtClean="0">
              <a:latin typeface="Calibri" pitchFamily="34" charset="0"/>
            </a:endParaRPr>
          </a:p>
          <a:p>
            <a:r>
              <a:rPr lang="pl-PL" sz="1900" dirty="0" smtClean="0">
                <a:latin typeface="Calibri" pitchFamily="34" charset="0"/>
              </a:rPr>
              <a:t>przygotowywanie </a:t>
            </a:r>
            <a:r>
              <a:rPr lang="pl-PL" sz="1900" dirty="0" smtClean="0">
                <a:latin typeface="Calibri" pitchFamily="34" charset="0"/>
              </a:rPr>
              <a:t>uczestnikom adekwatnego programu;</a:t>
            </a:r>
          </a:p>
          <a:p>
            <a:r>
              <a:rPr lang="pl-PL" sz="1900" dirty="0" smtClean="0">
                <a:latin typeface="Calibri" pitchFamily="34" charset="0"/>
              </a:rPr>
              <a:t>wybór </a:t>
            </a:r>
            <a:r>
              <a:rPr lang="pl-PL" sz="1900" dirty="0" smtClean="0">
                <a:latin typeface="Calibri" pitchFamily="34" charset="0"/>
              </a:rPr>
              <a:t>przedsiębiorstw/organizacji w których uczestnicy </a:t>
            </a:r>
            <a:r>
              <a:rPr lang="pl-PL" sz="1900" dirty="0" smtClean="0">
                <a:latin typeface="Calibri" pitchFamily="34" charset="0"/>
              </a:rPr>
              <a:t>odbędą praktyki zawodowe;</a:t>
            </a:r>
            <a:endParaRPr lang="pl-PL" sz="1900" dirty="0" smtClean="0">
              <a:latin typeface="Calibri" pitchFamily="34" charset="0"/>
            </a:endParaRPr>
          </a:p>
          <a:p>
            <a:r>
              <a:rPr lang="pl-PL" sz="1900" dirty="0" smtClean="0">
                <a:latin typeface="Calibri" pitchFamily="34" charset="0"/>
              </a:rPr>
              <a:t>organizację programu kulturowego </a:t>
            </a:r>
            <a:r>
              <a:rPr lang="pl-PL" sz="1900" dirty="0" smtClean="0">
                <a:latin typeface="Calibri" pitchFamily="34" charset="0"/>
              </a:rPr>
              <a:t>w trakcie </a:t>
            </a:r>
            <a:r>
              <a:rPr lang="pl-PL" sz="1900" dirty="0" smtClean="0">
                <a:latin typeface="Calibri" pitchFamily="34" charset="0"/>
              </a:rPr>
              <a:t>praktyk ( Bom Jesus, zwiedzanie Bragi, wyjazd do Fatimy oraz do Lizbony, wyjazd nad Ocean Atlantycki);</a:t>
            </a:r>
            <a:endParaRPr lang="pl-PL" sz="1900" dirty="0" smtClean="0">
              <a:latin typeface="Calibri" pitchFamily="34" charset="0"/>
            </a:endParaRPr>
          </a:p>
          <a:p>
            <a:r>
              <a:rPr lang="pl-PL" sz="1900" dirty="0" smtClean="0">
                <a:latin typeface="Calibri" pitchFamily="34" charset="0"/>
              </a:rPr>
              <a:t>wydanie </a:t>
            </a:r>
            <a:r>
              <a:rPr lang="pl-PL" sz="1900" dirty="0" smtClean="0">
                <a:latin typeface="Calibri" pitchFamily="34" charset="0"/>
              </a:rPr>
              <a:t>zaświadczeń/certyfikatów;</a:t>
            </a:r>
          </a:p>
          <a:p>
            <a:r>
              <a:rPr lang="pl-PL" sz="1900" dirty="0" smtClean="0">
                <a:latin typeface="Calibri" pitchFamily="34" charset="0"/>
              </a:rPr>
              <a:t>opiekę koordynatora portugalskiego w trakcie trwania praktyk zawodowych</a:t>
            </a:r>
            <a:endParaRPr lang="pl-PL" sz="1900" dirty="0" smtClean="0">
              <a:latin typeface="Calibri" pitchFamily="34" charset="0"/>
            </a:endParaRPr>
          </a:p>
          <a:p>
            <a:r>
              <a:rPr lang="pl-PL" sz="1900" dirty="0" smtClean="0">
                <a:latin typeface="Calibri" pitchFamily="34" charset="0"/>
              </a:rPr>
              <a:t>zapewnienie uzgodnionego ze szkołą zakwaterowania, wyżywienia, transferu z/do lotniska </a:t>
            </a:r>
            <a:r>
              <a:rPr lang="pl-PL" sz="1900" dirty="0" smtClean="0">
                <a:latin typeface="Calibri" pitchFamily="34" charset="0"/>
              </a:rPr>
              <a:t>i transportu </a:t>
            </a:r>
            <a:r>
              <a:rPr lang="pl-PL" sz="1900" dirty="0" smtClean="0">
                <a:latin typeface="Calibri" pitchFamily="34" charset="0"/>
              </a:rPr>
              <a:t>lokalnego.</a:t>
            </a:r>
            <a:endParaRPr lang="pl-PL" sz="1900" dirty="0" smtClean="0">
              <a:latin typeface="Calibri" pitchFamily="34" charset="0"/>
            </a:endParaRPr>
          </a:p>
          <a:p>
            <a:pPr>
              <a:buNone/>
            </a:pPr>
            <a:endParaRPr lang="pl-PL" sz="1400" dirty="0" smtClean="0">
              <a:latin typeface="Calibri" pitchFamily="34" charset="0"/>
            </a:endParaRPr>
          </a:p>
        </p:txBody>
      </p:sp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200" b="1" dirty="0" smtClean="0">
                <a:latin typeface="Calibri" pitchFamily="34" charset="0"/>
              </a:rPr>
              <a:t>ORGANIZACJA </a:t>
            </a:r>
            <a:r>
              <a:rPr lang="pl-PL" sz="2200" b="1" dirty="0" smtClean="0">
                <a:latin typeface="Calibri" pitchFamily="34" charset="0"/>
              </a:rPr>
              <a:t>PODRÓŻY</a:t>
            </a:r>
            <a:endParaRPr lang="pl-PL" sz="2200" b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Wyjazd z Białegostoku na lotnisko </a:t>
            </a:r>
            <a:r>
              <a:rPr lang="pl-PL" sz="2200" dirty="0" smtClean="0">
                <a:latin typeface="Calibri" pitchFamily="34" charset="0"/>
              </a:rPr>
              <a:t>Chopina, </a:t>
            </a:r>
            <a:r>
              <a:rPr lang="pl-PL" sz="2200" b="1" dirty="0" smtClean="0">
                <a:latin typeface="Calibri" pitchFamily="34" charset="0"/>
              </a:rPr>
              <a:t>z dworca </a:t>
            </a:r>
            <a:r>
              <a:rPr lang="pl-PL" sz="2200" b="1" dirty="0" err="1" smtClean="0">
                <a:latin typeface="Calibri" pitchFamily="34" charset="0"/>
              </a:rPr>
              <a:t>Biacomex</a:t>
            </a:r>
            <a:r>
              <a:rPr lang="pl-PL" sz="2200" dirty="0" smtClean="0">
                <a:latin typeface="Calibri" pitchFamily="34" charset="0"/>
              </a:rPr>
              <a:t>, liniami Plus Bus </a:t>
            </a:r>
            <a:r>
              <a:rPr lang="pl-PL" sz="2200" dirty="0" smtClean="0">
                <a:latin typeface="Calibri" pitchFamily="34" charset="0"/>
              </a:rPr>
              <a:t>w </a:t>
            </a:r>
            <a:r>
              <a:rPr lang="pl-PL" sz="2200" dirty="0" smtClean="0">
                <a:latin typeface="Calibri" pitchFamily="34" charset="0"/>
              </a:rPr>
              <a:t>niedzielę </a:t>
            </a:r>
            <a:r>
              <a:rPr lang="pl-PL" sz="2200" dirty="0" smtClean="0">
                <a:latin typeface="Calibri" pitchFamily="34" charset="0"/>
              </a:rPr>
              <a:t>o godzinie </a:t>
            </a:r>
            <a:r>
              <a:rPr lang="pl-PL" sz="2200" b="1" dirty="0" smtClean="0">
                <a:latin typeface="Calibri" pitchFamily="34" charset="0"/>
              </a:rPr>
              <a:t>14.23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</a:rPr>
              <a:t>( planowe przybycie godz. </a:t>
            </a:r>
            <a:r>
              <a:rPr lang="pl-PL" sz="2200" b="1" dirty="0" smtClean="0">
                <a:latin typeface="Calibri" pitchFamily="34" charset="0"/>
              </a:rPr>
              <a:t>18.00</a:t>
            </a:r>
            <a:r>
              <a:rPr lang="pl-PL" sz="2200" dirty="0" smtClean="0">
                <a:latin typeface="Calibri" pitchFamily="34" charset="0"/>
              </a:rPr>
              <a:t>), </a:t>
            </a:r>
            <a:r>
              <a:rPr lang="pl-PL" sz="2200" dirty="0" smtClean="0">
                <a:latin typeface="Calibri" pitchFamily="34" charset="0"/>
              </a:rPr>
              <a:t>odprawy </a:t>
            </a:r>
            <a:r>
              <a:rPr lang="pl-PL" sz="2200" dirty="0" err="1" smtClean="0">
                <a:latin typeface="Calibri" pitchFamily="34" charset="0"/>
              </a:rPr>
              <a:t>online</a:t>
            </a:r>
            <a:r>
              <a:rPr lang="pl-PL" sz="2200" dirty="0" smtClean="0">
                <a:latin typeface="Calibri" pitchFamily="34" charset="0"/>
              </a:rPr>
              <a:t> dokonamy w szkole </a:t>
            </a:r>
            <a:r>
              <a:rPr lang="pl-PL" sz="2200" dirty="0" smtClean="0">
                <a:latin typeface="Calibri" pitchFamily="34" charset="0"/>
              </a:rPr>
              <a:t>( </a:t>
            </a:r>
            <a:r>
              <a:rPr lang="pl-PL" sz="2200" dirty="0" smtClean="0">
                <a:latin typeface="Calibri" pitchFamily="34" charset="0"/>
              </a:rPr>
              <a:t>48 </a:t>
            </a:r>
            <a:r>
              <a:rPr lang="pl-PL" sz="2200" dirty="0" smtClean="0">
                <a:latin typeface="Calibri" pitchFamily="34" charset="0"/>
              </a:rPr>
              <a:t>godzin </a:t>
            </a:r>
            <a:r>
              <a:rPr lang="pl-PL" sz="2200" dirty="0" smtClean="0">
                <a:latin typeface="Calibri" pitchFamily="34" charset="0"/>
              </a:rPr>
              <a:t>przed odlotem) oraz wydrukujemy karty </a:t>
            </a:r>
            <a:r>
              <a:rPr lang="pl-PL" sz="2200" dirty="0" smtClean="0">
                <a:latin typeface="Calibri" pitchFamily="34" charset="0"/>
              </a:rPr>
              <a:t>pokładowe;</a:t>
            </a:r>
            <a:endParaRPr lang="pl-PL" sz="2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Rozmiary bagażu podręcznego jedna torba o wadze do </a:t>
            </a:r>
            <a:r>
              <a:rPr lang="pl-PL" sz="2200" dirty="0" smtClean="0">
                <a:latin typeface="Calibri" pitchFamily="34" charset="0"/>
              </a:rPr>
              <a:t>10</a:t>
            </a:r>
            <a:r>
              <a:rPr lang="pl-PL" sz="2200" dirty="0" smtClean="0">
                <a:latin typeface="Calibri" pitchFamily="34" charset="0"/>
              </a:rPr>
              <a:t> kg </a:t>
            </a:r>
            <a:r>
              <a:rPr lang="pl-PL" sz="2200" dirty="0" smtClean="0">
                <a:latin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i </a:t>
            </a:r>
            <a:r>
              <a:rPr lang="pl-PL" sz="2200" dirty="0" smtClean="0">
                <a:latin typeface="Calibri" pitchFamily="34" charset="0"/>
              </a:rPr>
              <a:t>maksymalnych wymiarach 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b="1" dirty="0" smtClean="0">
                <a:latin typeface="Calibri" pitchFamily="34" charset="0"/>
              </a:rPr>
              <a:t>42 x 32 x 25 </a:t>
            </a:r>
            <a:r>
              <a:rPr lang="pl-PL" sz="2200" b="1" dirty="0" smtClean="0">
                <a:latin typeface="Calibri" pitchFamily="34" charset="0"/>
              </a:rPr>
              <a:t>cm</a:t>
            </a:r>
            <a:endParaRPr lang="pl-PL" sz="2200" b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Bagaż główny do </a:t>
            </a:r>
            <a:r>
              <a:rPr lang="pl-PL" sz="2200" dirty="0" smtClean="0">
                <a:latin typeface="Calibri" pitchFamily="34" charset="0"/>
              </a:rPr>
              <a:t>23</a:t>
            </a:r>
            <a:r>
              <a:rPr lang="pl-PL" sz="2200" dirty="0" smtClean="0">
                <a:latin typeface="Calibri" pitchFamily="34" charset="0"/>
              </a:rPr>
              <a:t> kg, </a:t>
            </a:r>
            <a:r>
              <a:rPr lang="pl-PL" sz="2000" b="1" dirty="0" smtClean="0">
                <a:latin typeface="Calibri" pitchFamily="34" charset="0"/>
              </a:rPr>
              <a:t>149 x 119 x 171 cm </a:t>
            </a:r>
            <a:endParaRPr lang="pl-PL" sz="2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err="1" smtClean="0">
                <a:latin typeface="Calibri" pitchFamily="34" charset="0"/>
              </a:rPr>
              <a:t>Przwóz</a:t>
            </a:r>
            <a:r>
              <a:rPr lang="pl-PL" sz="2200" dirty="0" smtClean="0">
                <a:latin typeface="Calibri" pitchFamily="34" charset="0"/>
              </a:rPr>
              <a:t> płynów</a:t>
            </a: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Wylot </a:t>
            </a:r>
            <a:r>
              <a:rPr lang="pl-PL" sz="2200" dirty="0" smtClean="0">
                <a:latin typeface="Calibri" pitchFamily="34" charset="0"/>
              </a:rPr>
              <a:t>liniami </a:t>
            </a:r>
            <a:r>
              <a:rPr lang="pl-PL" sz="2200" b="1" dirty="0" err="1" smtClean="0">
                <a:latin typeface="Calibri" pitchFamily="34" charset="0"/>
              </a:rPr>
              <a:t>Wizz</a:t>
            </a:r>
            <a:r>
              <a:rPr lang="pl-PL" sz="2200" b="1" dirty="0" smtClean="0">
                <a:latin typeface="Calibri" pitchFamily="34" charset="0"/>
              </a:rPr>
              <a:t> Air </a:t>
            </a:r>
            <a:r>
              <a:rPr lang="pl-PL" sz="2200" dirty="0" smtClean="0">
                <a:latin typeface="Calibri" pitchFamily="34" charset="0"/>
              </a:rPr>
              <a:t>o godz. </a:t>
            </a:r>
            <a:r>
              <a:rPr lang="pl-PL" sz="2200" b="1" dirty="0" smtClean="0">
                <a:latin typeface="Calibri" pitchFamily="34" charset="0"/>
              </a:rPr>
              <a:t>21.40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</a:rPr>
              <a:t>lądowanie godz. </a:t>
            </a:r>
            <a:r>
              <a:rPr lang="pl-PL" sz="2200" b="1" dirty="0" smtClean="0">
                <a:latin typeface="Calibri" pitchFamily="34" charset="0"/>
              </a:rPr>
              <a:t>00.30, lądowanie w Porto, </a:t>
            </a:r>
            <a:r>
              <a:rPr lang="pl-PL" sz="2200" dirty="0" smtClean="0">
                <a:latin typeface="Calibri" pitchFamily="34" charset="0"/>
              </a:rPr>
              <a:t>dojazd </a:t>
            </a:r>
            <a:r>
              <a:rPr lang="pl-PL" sz="2200" dirty="0" smtClean="0">
                <a:latin typeface="Calibri" pitchFamily="34" charset="0"/>
              </a:rPr>
              <a:t>do </a:t>
            </a:r>
            <a:r>
              <a:rPr lang="pl-PL" sz="2200" dirty="0" smtClean="0">
                <a:latin typeface="Calibri" pitchFamily="34" charset="0"/>
              </a:rPr>
              <a:t>Bragi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</a:rPr>
              <a:t>zajmie około </a:t>
            </a:r>
            <a:r>
              <a:rPr lang="pl-PL" sz="2200" dirty="0" smtClean="0">
                <a:latin typeface="Calibri" pitchFamily="34" charset="0"/>
              </a:rPr>
              <a:t>1 godziny. </a:t>
            </a:r>
            <a:endParaRPr lang="pl-PL" sz="2200" dirty="0" smtClean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200" b="1" dirty="0" smtClean="0">
                <a:latin typeface="Calibri" pitchFamily="34" charset="0"/>
              </a:rPr>
              <a:t>ORGANIZACJA </a:t>
            </a:r>
            <a:r>
              <a:rPr lang="pl-PL" sz="2200" b="1" dirty="0" smtClean="0">
                <a:latin typeface="Calibri" pitchFamily="34" charset="0"/>
              </a:rPr>
              <a:t>PODRÓŻY POWROTNEJ</a:t>
            </a:r>
            <a:endParaRPr lang="pl-PL" sz="22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pl-PL" sz="2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Wylot </a:t>
            </a:r>
            <a:r>
              <a:rPr lang="pl-PL" sz="2200" dirty="0" smtClean="0">
                <a:latin typeface="Calibri" pitchFamily="34" charset="0"/>
              </a:rPr>
              <a:t>z </a:t>
            </a:r>
            <a:r>
              <a:rPr lang="pl-PL" sz="2200" dirty="0" smtClean="0">
                <a:latin typeface="Calibri" pitchFamily="34" charset="0"/>
              </a:rPr>
              <a:t>P</a:t>
            </a:r>
            <a:r>
              <a:rPr lang="pl-PL" sz="2200" dirty="0" smtClean="0">
                <a:latin typeface="Calibri" pitchFamily="34" charset="0"/>
              </a:rPr>
              <a:t>orto </a:t>
            </a:r>
            <a:r>
              <a:rPr lang="pl-PL" sz="2200" dirty="0" smtClean="0">
                <a:latin typeface="Calibri" pitchFamily="34" charset="0"/>
              </a:rPr>
              <a:t>o </a:t>
            </a:r>
            <a:r>
              <a:rPr lang="pl-PL" sz="2200" dirty="0" smtClean="0">
                <a:latin typeface="Calibri" pitchFamily="34" charset="0"/>
              </a:rPr>
              <a:t>godzinie </a:t>
            </a:r>
            <a:r>
              <a:rPr lang="pl-PL" sz="2200" b="1" dirty="0" smtClean="0">
                <a:latin typeface="Calibri" pitchFamily="34" charset="0"/>
              </a:rPr>
              <a:t>16.00</a:t>
            </a:r>
            <a:r>
              <a:rPr lang="pl-PL" sz="2200" dirty="0" smtClean="0">
                <a:latin typeface="Calibri" pitchFamily="34" charset="0"/>
              </a:rPr>
              <a:t>, </a:t>
            </a:r>
            <a:r>
              <a:rPr lang="pl-PL" sz="2200" dirty="0" smtClean="0">
                <a:latin typeface="Calibri" pitchFamily="34" charset="0"/>
              </a:rPr>
              <a:t>lądowanie w Warszawie </a:t>
            </a:r>
            <a:r>
              <a:rPr lang="pl-PL" sz="2200" dirty="0" smtClean="0">
                <a:latin typeface="Calibri" pitchFamily="34" charset="0"/>
              </a:rPr>
              <a:t>na lotnisku w Modlinie o godz. </a:t>
            </a:r>
            <a:r>
              <a:rPr lang="pl-PL" sz="2200" b="1" dirty="0" smtClean="0">
                <a:latin typeface="Calibri" pitchFamily="34" charset="0"/>
              </a:rPr>
              <a:t>20.45</a:t>
            </a:r>
            <a:r>
              <a:rPr lang="pl-PL" sz="2200" dirty="0" smtClean="0">
                <a:latin typeface="Calibri" pitchFamily="34" charset="0"/>
              </a:rPr>
              <a:t> i </a:t>
            </a:r>
            <a:r>
              <a:rPr lang="pl-PL" sz="2200" dirty="0" smtClean="0">
                <a:latin typeface="Calibri" pitchFamily="34" charset="0"/>
              </a:rPr>
              <a:t>powrót autobusem do </a:t>
            </a:r>
            <a:r>
              <a:rPr lang="pl-PL" sz="2200" dirty="0" smtClean="0">
                <a:latin typeface="Calibri" pitchFamily="34" charset="0"/>
              </a:rPr>
              <a:t>Białegostoku 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o godz. </a:t>
            </a:r>
            <a:r>
              <a:rPr lang="pl-PL" sz="2200" b="1" dirty="0" smtClean="0">
                <a:latin typeface="Calibri" pitchFamily="34" charset="0"/>
              </a:rPr>
              <a:t>22.00, na dworzec </a:t>
            </a:r>
            <a:r>
              <a:rPr lang="pl-PL" sz="2200" b="1" dirty="0" err="1" smtClean="0">
                <a:latin typeface="Calibri" pitchFamily="34" charset="0"/>
              </a:rPr>
              <a:t>Biacomex</a:t>
            </a:r>
            <a:r>
              <a:rPr lang="pl-PL" sz="2200" dirty="0" smtClean="0">
                <a:latin typeface="Calibri" pitchFamily="34" charset="0"/>
              </a:rPr>
              <a:t>, liniami Plus Bus, planowane przybycie na godz. </a:t>
            </a:r>
            <a:r>
              <a:rPr lang="pl-PL" sz="2200" b="1" dirty="0" smtClean="0">
                <a:latin typeface="Calibri" pitchFamily="34" charset="0"/>
              </a:rPr>
              <a:t>01.20;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Lot liniami </a:t>
            </a:r>
            <a:r>
              <a:rPr lang="pl-PL" sz="2200" dirty="0" err="1" smtClean="0">
                <a:latin typeface="Calibri" pitchFamily="34" charset="0"/>
              </a:rPr>
              <a:t>Ryanair</a:t>
            </a:r>
            <a:endParaRPr lang="pl-PL" sz="2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Można zabrać ze sobą jeden </a:t>
            </a:r>
            <a:r>
              <a:rPr lang="pl-PL" sz="2200" dirty="0" smtClean="0">
                <a:latin typeface="Calibri" pitchFamily="34" charset="0"/>
              </a:rPr>
              <a:t>bagaż podręczny do </a:t>
            </a:r>
            <a:r>
              <a:rPr lang="pl-PL" sz="2200" b="1" dirty="0" smtClean="0">
                <a:latin typeface="Calibri" pitchFamily="34" charset="0"/>
              </a:rPr>
              <a:t>10 kg</a:t>
            </a:r>
            <a:r>
              <a:rPr lang="pl-PL" sz="2200" dirty="0" smtClean="0">
                <a:latin typeface="Calibri" pitchFamily="34" charset="0"/>
              </a:rPr>
              <a:t>, nieprzekraczający wymiarów </a:t>
            </a:r>
            <a:r>
              <a:rPr lang="pl-PL" sz="2200" b="1" dirty="0" smtClean="0">
                <a:latin typeface="Calibri" pitchFamily="34" charset="0"/>
              </a:rPr>
              <a:t>55 x 40 x 20 cm</a:t>
            </a:r>
            <a:r>
              <a:rPr lang="pl-PL" sz="2200" dirty="0" smtClean="0">
                <a:latin typeface="Calibri" pitchFamily="34" charset="0"/>
              </a:rPr>
              <a:t>, oraz dodatkowo jeden mały bagaż, np. torebkę lub torbę na laptopa, nieprzekraczający wymiarów </a:t>
            </a:r>
            <a:r>
              <a:rPr lang="pl-PL" sz="2200" b="1" dirty="0" smtClean="0">
                <a:latin typeface="Calibri" pitchFamily="34" charset="0"/>
              </a:rPr>
              <a:t>35 x 20 x 20 </a:t>
            </a:r>
            <a:r>
              <a:rPr lang="pl-PL" sz="2200" b="1" dirty="0" err="1" smtClean="0">
                <a:latin typeface="Calibri" pitchFamily="34" charset="0"/>
              </a:rPr>
              <a:t>cm</a:t>
            </a:r>
            <a:r>
              <a:rPr lang="pl-PL" sz="2200" b="1" dirty="0" smtClean="0"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sz="2200" dirty="0" smtClean="0">
                <a:latin typeface="Calibri" pitchFamily="34" charset="0"/>
              </a:rPr>
              <a:t>Bagaż rejestrowany do </a:t>
            </a:r>
            <a:r>
              <a:rPr lang="pl-PL" sz="2200" b="1" dirty="0" smtClean="0">
                <a:latin typeface="Calibri" pitchFamily="34" charset="0"/>
              </a:rPr>
              <a:t>15 kg</a:t>
            </a:r>
            <a:endParaRPr lang="pl-PL" sz="2200" b="1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Miejscem praktyk i pobytu jest </a:t>
            </a:r>
            <a:r>
              <a:rPr lang="pl-PL" sz="1800" dirty="0" smtClean="0"/>
              <a:t>Braga</a:t>
            </a:r>
          </a:p>
          <a:p>
            <a:r>
              <a:rPr lang="pl-PL" sz="1800" dirty="0" smtClean="0"/>
              <a:t>jedno z najstarszych miast w </a:t>
            </a:r>
            <a:r>
              <a:rPr lang="pl-PL" sz="1800" dirty="0" smtClean="0">
                <a:hlinkClick r:id="rId2" tooltip="Portugalia"/>
              </a:rPr>
              <a:t>Portugalii</a:t>
            </a:r>
            <a:r>
              <a:rPr lang="pl-PL" sz="1800" dirty="0" smtClean="0"/>
              <a:t> o ponad 2000-letniej historii oraz jedno z najstarszych miast chrześcijańskich na świecie.</a:t>
            </a:r>
            <a:endParaRPr lang="pl-PL" sz="1800" dirty="0" smtClean="0"/>
          </a:p>
          <a:p>
            <a:r>
              <a:rPr lang="pl-PL" sz="1800" dirty="0" smtClean="0"/>
              <a:t>Liczy </a:t>
            </a:r>
            <a:r>
              <a:rPr lang="pl-PL" sz="1800" dirty="0" smtClean="0"/>
              <a:t>prawie 174 tysiące</a:t>
            </a:r>
            <a:r>
              <a:rPr lang="pl-PL" sz="1800" dirty="0" smtClean="0"/>
              <a:t> </a:t>
            </a:r>
            <a:r>
              <a:rPr lang="pl-PL" sz="1800" dirty="0" smtClean="0"/>
              <a:t>mieszkańców </a:t>
            </a:r>
          </a:p>
          <a:p>
            <a:r>
              <a:rPr lang="pl-PL" sz="1800" b="1" dirty="0" smtClean="0"/>
              <a:t>Braga</a:t>
            </a:r>
            <a:r>
              <a:rPr lang="pl-PL" sz="1800" dirty="0" smtClean="0"/>
              <a:t> to miasto w północnej Portugalii, </a:t>
            </a:r>
            <a:r>
              <a:rPr lang="pl-PL" sz="1800" dirty="0" smtClean="0"/>
              <a:t>trzecie największe miasto w kraju, położone </a:t>
            </a:r>
            <a:r>
              <a:rPr lang="pl-PL" sz="1800" dirty="0" smtClean="0"/>
              <a:t>w dolinie rzeki </a:t>
            </a:r>
            <a:r>
              <a:rPr lang="pl-PL" sz="1800" b="1" dirty="0" err="1" smtClean="0"/>
              <a:t>Este</a:t>
            </a:r>
            <a:r>
              <a:rPr lang="pl-PL" sz="1800" dirty="0" smtClean="0"/>
              <a:t>. Oddalone jest zaledwie 15 min. od Oceanu Atlantyckiego.</a:t>
            </a:r>
          </a:p>
          <a:p>
            <a:pPr>
              <a:buNone/>
            </a:pPr>
            <a:endParaRPr lang="pl-PL" sz="1800" dirty="0" smtClean="0"/>
          </a:p>
          <a:p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AutoShape 2" descr="Image result for zdj&amp;eogon;cia Bra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7889" name="Picture 1" descr="C:\Documents and Settings\ZSE\Pulpit\brag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988" y="692696"/>
            <a:ext cx="6574023" cy="531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6865" name="Picture 1" descr="C:\Documents and Settings\ZSE\Pulpit\bra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81075"/>
            <a:ext cx="73152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2096</TotalTime>
  <Words>503</Words>
  <Application>Microsoft Office PowerPoint</Application>
  <PresentationFormat>Pokaz na ekranie (4:3)</PresentationFormat>
  <Paragraphs>227</Paragraphs>
  <Slides>32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Hol</vt:lpstr>
      <vt:lpstr>Slajd 1</vt:lpstr>
      <vt:lpstr> </vt:lpstr>
      <vt:lpstr>O programie ERASMUS+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Hotel ESTACAO</vt:lpstr>
      <vt:lpstr>Slajd 14</vt:lpstr>
      <vt:lpstr>Slajd 15</vt:lpstr>
      <vt:lpstr>Slajd 16</vt:lpstr>
      <vt:lpstr>Slajd 17</vt:lpstr>
      <vt:lpstr>Slajd 18</vt:lpstr>
      <vt:lpstr>Slajd 19</vt:lpstr>
      <vt:lpstr>Restauracja Eresco</vt:lpstr>
      <vt:lpstr>Slajd 21</vt:lpstr>
      <vt:lpstr>Slajd 22</vt:lpstr>
      <vt:lpstr>Slajd 23</vt:lpstr>
      <vt:lpstr>Slajd 24</vt:lpstr>
      <vt:lpstr>Slajd 25</vt:lpstr>
      <vt:lpstr>Slajd 26</vt:lpstr>
      <vt:lpstr>Ce</vt:lpstr>
      <vt:lpstr>Miejsca </vt:lpstr>
      <vt:lpstr>Miejsca </vt:lpstr>
      <vt:lpstr>Miejsca </vt:lpstr>
      <vt:lpstr>Miejsca </vt:lpstr>
      <vt:lpstr>hjjh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</dc:creator>
  <cp:lastModifiedBy>ZSE</cp:lastModifiedBy>
  <cp:revision>169</cp:revision>
  <dcterms:created xsi:type="dcterms:W3CDTF">2016-09-01T12:39:40Z</dcterms:created>
  <dcterms:modified xsi:type="dcterms:W3CDTF">2017-09-15T13:39:31Z</dcterms:modified>
</cp:coreProperties>
</file>